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743" r:id="rId5"/>
    <p:sldId id="396" r:id="rId6"/>
    <p:sldId id="455" r:id="rId7"/>
    <p:sldId id="456" r:id="rId8"/>
    <p:sldId id="847" r:id="rId9"/>
    <p:sldId id="457" r:id="rId10"/>
    <p:sldId id="458" r:id="rId11"/>
    <p:sldId id="465" r:id="rId12"/>
    <p:sldId id="289" r:id="rId13"/>
    <p:sldId id="828" r:id="rId14"/>
    <p:sldId id="819" r:id="rId15"/>
    <p:sldId id="746" r:id="rId16"/>
    <p:sldId id="748" r:id="rId17"/>
    <p:sldId id="744" r:id="rId18"/>
    <p:sldId id="826" r:id="rId19"/>
    <p:sldId id="823" r:id="rId20"/>
    <p:sldId id="837" r:id="rId21"/>
    <p:sldId id="751" r:id="rId22"/>
    <p:sldId id="531" r:id="rId23"/>
    <p:sldId id="844" r:id="rId24"/>
    <p:sldId id="745" r:id="rId25"/>
    <p:sldId id="824" r:id="rId26"/>
    <p:sldId id="749" r:id="rId27"/>
    <p:sldId id="821" r:id="rId28"/>
    <p:sldId id="750" r:id="rId29"/>
    <p:sldId id="288" r:id="rId30"/>
    <p:sldId id="846" r:id="rId31"/>
    <p:sldId id="825"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5" autoAdjust="0"/>
    <p:restoredTop sz="92208" autoAdjust="0"/>
  </p:normalViewPr>
  <p:slideViewPr>
    <p:cSldViewPr snapToGrid="0">
      <p:cViewPr varScale="1">
        <p:scale>
          <a:sx n="101" d="100"/>
          <a:sy n="101" d="100"/>
        </p:scale>
        <p:origin x="852" y="114"/>
      </p:cViewPr>
      <p:guideLst/>
    </p:cSldViewPr>
  </p:slideViewPr>
  <p:outlineViewPr>
    <p:cViewPr>
      <p:scale>
        <a:sx n="33" d="100"/>
        <a:sy n="33" d="100"/>
      </p:scale>
      <p:origin x="0" y="-11208"/>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it172oafs-oa09\HOME_R\ratcl001\Geographic%20Areas\urban%20rural\2020%20Urban%20Rural\Urban%20Rural%20Analysis%202010%20202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Percent</a:t>
            </a:r>
            <a:r>
              <a:rPr lang="en-US" baseline="0" dirty="0"/>
              <a:t> Change in Urban Area Population, </a:t>
            </a:r>
            <a:br>
              <a:rPr lang="en-US" baseline="0" dirty="0"/>
            </a:br>
            <a:r>
              <a:rPr lang="en-US" baseline="0" dirty="0"/>
              <a:t>2010 to 2020, by Size Category</a:t>
            </a:r>
          </a:p>
          <a:p>
            <a:pPr>
              <a:defRPr/>
            </a:pPr>
            <a:r>
              <a:rPr lang="en-US" baseline="0" dirty="0"/>
              <a:t>(percent change for US as a whole = 5.8)</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Summaries!$E$17</c:f>
              <c:strCache>
                <c:ptCount val="1"/>
                <c:pt idx="0">
                  <c:v>pct change</c:v>
                </c:pt>
              </c:strCache>
            </c:strRef>
          </c:tx>
          <c:spPr>
            <a:solidFill>
              <a:schemeClr val="accent1"/>
            </a:solidFill>
            <a:ln>
              <a:noFill/>
            </a:ln>
            <a:effectLst/>
          </c:spPr>
          <c:invertIfNegative val="0"/>
          <c:cat>
            <c:strRef>
              <c:f>Summaries!$A$18:$A$26</c:f>
              <c:strCache>
                <c:ptCount val="9"/>
                <c:pt idx="0">
                  <c:v>1 million+</c:v>
                </c:pt>
                <c:pt idx="1">
                  <c:v>500,000 to 999,999</c:v>
                </c:pt>
                <c:pt idx="2">
                  <c:v>250,000 to 499,999</c:v>
                </c:pt>
                <c:pt idx="3">
                  <c:v>100,000 to 249,999</c:v>
                </c:pt>
                <c:pt idx="4">
                  <c:v>50,000 to 99,999</c:v>
                </c:pt>
                <c:pt idx="5">
                  <c:v>25,000 to 49,999</c:v>
                </c:pt>
                <c:pt idx="6">
                  <c:v>10,000 to 24,999</c:v>
                </c:pt>
                <c:pt idx="7">
                  <c:v>5,000 to 9,999</c:v>
                </c:pt>
                <c:pt idx="8">
                  <c:v>2,500 to 4,999</c:v>
                </c:pt>
              </c:strCache>
            </c:strRef>
          </c:cat>
          <c:val>
            <c:numRef>
              <c:f>Summaries!$E$18:$E$26</c:f>
              <c:numCache>
                <c:formatCode>0.0</c:formatCode>
                <c:ptCount val="9"/>
                <c:pt idx="0">
                  <c:v>6.7695779805512082</c:v>
                </c:pt>
                <c:pt idx="1">
                  <c:v>5.6335191692821365</c:v>
                </c:pt>
                <c:pt idx="2">
                  <c:v>5.9524995070540028</c:v>
                </c:pt>
                <c:pt idx="3">
                  <c:v>6.5433408406197087</c:v>
                </c:pt>
                <c:pt idx="4">
                  <c:v>3.2353283489064943</c:v>
                </c:pt>
                <c:pt idx="5">
                  <c:v>2.5031716453524813</c:v>
                </c:pt>
                <c:pt idx="6">
                  <c:v>0.98749075988133916</c:v>
                </c:pt>
                <c:pt idx="7">
                  <c:v>-0.34781796785830998</c:v>
                </c:pt>
                <c:pt idx="8">
                  <c:v>-0.66664155858146912</c:v>
                </c:pt>
              </c:numCache>
            </c:numRef>
          </c:val>
          <c:extLst>
            <c:ext xmlns:c16="http://schemas.microsoft.com/office/drawing/2014/chart" uri="{C3380CC4-5D6E-409C-BE32-E72D297353CC}">
              <c16:uniqueId val="{00000000-64DD-41DC-A5F9-86DD524154E9}"/>
            </c:ext>
          </c:extLst>
        </c:ser>
        <c:dLbls>
          <c:showLegendKey val="0"/>
          <c:showVal val="0"/>
          <c:showCatName val="0"/>
          <c:showSerName val="0"/>
          <c:showPercent val="0"/>
          <c:showBubbleSize val="0"/>
        </c:dLbls>
        <c:gapWidth val="219"/>
        <c:overlap val="-27"/>
        <c:axId val="581453152"/>
        <c:axId val="581453984"/>
      </c:barChart>
      <c:catAx>
        <c:axId val="581453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1453984"/>
        <c:crosses val="autoZero"/>
        <c:auto val="1"/>
        <c:lblAlgn val="ctr"/>
        <c:lblOffset val="100"/>
        <c:noMultiLvlLbl val="0"/>
      </c:catAx>
      <c:valAx>
        <c:axId val="58145398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1453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8E00E1-7845-4328-97DE-F7EB5D526D4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38F7119-73D7-4B1E-9B11-396135C57D15}">
      <dgm:prSet phldrT="[Text]" custT="1"/>
      <dgm:spPr>
        <a:solidFill>
          <a:schemeClr val="tx2">
            <a:lumMod val="40000"/>
            <a:lumOff val="60000"/>
          </a:schemeClr>
        </a:solidFill>
      </dgm:spPr>
      <dgm:t>
        <a:bodyPr/>
        <a:lstStyle/>
        <a:p>
          <a:pPr>
            <a:buFont typeface="Arial" panose="020B0604020202020204" pitchFamily="34" charset="0"/>
            <a:buChar char="•"/>
          </a:pPr>
          <a:r>
            <a:rPr lang="en-US" sz="2000" b="0" dirty="0">
              <a:ea typeface="Times New Roman" panose="02020603050405020304" pitchFamily="18" charset="0"/>
              <a:cs typeface="Courier"/>
            </a:rPr>
            <a:t>More direct measure of developed landscape</a:t>
          </a:r>
          <a:endParaRPr lang="en-US" sz="2000" b="0" dirty="0"/>
        </a:p>
      </dgm:t>
    </dgm:pt>
    <dgm:pt modelId="{B6E6AD24-350D-4B0F-9337-326CAA2678CA}" type="parTrans" cxnId="{D0E5D998-F9A3-4A5D-B122-C83EA82F1E8E}">
      <dgm:prSet/>
      <dgm:spPr/>
      <dgm:t>
        <a:bodyPr/>
        <a:lstStyle/>
        <a:p>
          <a:endParaRPr lang="en-US"/>
        </a:p>
      </dgm:t>
    </dgm:pt>
    <dgm:pt modelId="{AC5FB506-5CBA-4C67-B6AC-967A81D387A8}" type="sibTrans" cxnId="{D0E5D998-F9A3-4A5D-B122-C83EA82F1E8E}">
      <dgm:prSet/>
      <dgm:spPr/>
      <dgm:t>
        <a:bodyPr/>
        <a:lstStyle/>
        <a:p>
          <a:endParaRPr lang="en-US"/>
        </a:p>
      </dgm:t>
    </dgm:pt>
    <dgm:pt modelId="{C523B805-7F08-4235-A53A-ED83DE0D38CE}">
      <dgm:prSet phldrT="[Text]" custT="1"/>
      <dgm:spPr>
        <a:solidFill>
          <a:schemeClr val="accent2">
            <a:lumMod val="40000"/>
            <a:lumOff val="60000"/>
          </a:schemeClr>
        </a:solidFill>
      </dgm:spPr>
      <dgm:t>
        <a:bodyPr/>
        <a:lstStyle/>
        <a:p>
          <a:pPr>
            <a:buFont typeface="Arial" panose="020B0604020202020204" pitchFamily="34" charset="0"/>
            <a:buChar char="•"/>
          </a:pPr>
          <a:r>
            <a:rPr lang="en-US" sz="2000" b="0" dirty="0">
              <a:ea typeface="Times New Roman" panose="02020603050405020304" pitchFamily="18" charset="0"/>
              <a:cs typeface="Courier"/>
            </a:rPr>
            <a:t>Census block-level housing unit counts are invariant</a:t>
          </a:r>
          <a:endParaRPr lang="en-US" sz="2000" b="0" dirty="0"/>
        </a:p>
      </dgm:t>
    </dgm:pt>
    <dgm:pt modelId="{B690FE5C-ADA1-4F1C-B78E-6C55C0566D88}" type="parTrans" cxnId="{5074C9D6-CA4D-4D1B-839C-2E72155CB88B}">
      <dgm:prSet/>
      <dgm:spPr/>
      <dgm:t>
        <a:bodyPr/>
        <a:lstStyle/>
        <a:p>
          <a:endParaRPr lang="en-US"/>
        </a:p>
      </dgm:t>
    </dgm:pt>
    <dgm:pt modelId="{BAFBFAAB-C5A6-45F6-A3B5-463F726605C4}" type="sibTrans" cxnId="{5074C9D6-CA4D-4D1B-839C-2E72155CB88B}">
      <dgm:prSet/>
      <dgm:spPr/>
      <dgm:t>
        <a:bodyPr/>
        <a:lstStyle/>
        <a:p>
          <a:endParaRPr lang="en-US"/>
        </a:p>
      </dgm:t>
    </dgm:pt>
    <dgm:pt modelId="{95B9527F-FFAF-41F7-988B-A811831D3F32}">
      <dgm:prSet phldrT="[Text]" custT="1"/>
      <dgm:spPr/>
      <dgm:t>
        <a:bodyPr/>
        <a:lstStyle/>
        <a:p>
          <a:pPr>
            <a:buFont typeface="Arial" panose="020B0604020202020204" pitchFamily="34" charset="0"/>
            <a:buChar char="•"/>
          </a:pPr>
          <a:r>
            <a:rPr lang="en-US" sz="2000" b="0" dirty="0">
              <a:ea typeface="Times New Roman" panose="02020603050405020304" pitchFamily="18" charset="0"/>
              <a:cs typeface="Courier"/>
            </a:rPr>
            <a:t>Ability to update extent of Urban Areas between censuses</a:t>
          </a:r>
          <a:endParaRPr lang="en-US" sz="2000" b="0" dirty="0"/>
        </a:p>
      </dgm:t>
    </dgm:pt>
    <dgm:pt modelId="{6264FFBD-696E-4B9C-840A-E06766B41E26}" type="parTrans" cxnId="{B3E68777-7223-4436-94BA-8073FA89CB1C}">
      <dgm:prSet/>
      <dgm:spPr/>
      <dgm:t>
        <a:bodyPr/>
        <a:lstStyle/>
        <a:p>
          <a:endParaRPr lang="en-US"/>
        </a:p>
      </dgm:t>
    </dgm:pt>
    <dgm:pt modelId="{6D1551BC-31CF-4EA6-B797-42F5AFA20F7C}" type="sibTrans" cxnId="{B3E68777-7223-4436-94BA-8073FA89CB1C}">
      <dgm:prSet/>
      <dgm:spPr/>
      <dgm:t>
        <a:bodyPr/>
        <a:lstStyle/>
        <a:p>
          <a:endParaRPr lang="en-US"/>
        </a:p>
      </dgm:t>
    </dgm:pt>
    <dgm:pt modelId="{6E7E993A-113D-471C-BA29-A2FBAF3DF2F1}">
      <dgm:prSet phldrT="[Text]" custT="1"/>
      <dgm:spPr/>
      <dgm:t>
        <a:bodyPr/>
        <a:lstStyle/>
        <a:p>
          <a:pPr>
            <a:buFont typeface="Arial" panose="020B0604020202020204" pitchFamily="34" charset="0"/>
            <a:buChar char="•"/>
          </a:pPr>
          <a:r>
            <a:rPr lang="en-US" sz="1600" b="0" dirty="0"/>
            <a:t>425 housing units per square mile (HPSM) for initial cores</a:t>
          </a:r>
        </a:p>
        <a:p>
          <a:pPr>
            <a:buFont typeface="Arial" panose="020B0604020202020204" pitchFamily="34" charset="0"/>
            <a:buChar char="•"/>
          </a:pPr>
          <a:r>
            <a:rPr lang="en-US" sz="1600" b="0" dirty="0"/>
            <a:t>200 HPSM to fill in extent of urban areas</a:t>
          </a:r>
        </a:p>
        <a:p>
          <a:pPr>
            <a:buFont typeface="Arial" panose="020B0604020202020204" pitchFamily="34" charset="0"/>
            <a:buChar char="•"/>
          </a:pPr>
          <a:r>
            <a:rPr lang="en-US" sz="1600" b="0" dirty="0"/>
            <a:t>1,275 HPSM to ensure each urban area has a high-density nucleus</a:t>
          </a:r>
        </a:p>
      </dgm:t>
    </dgm:pt>
    <dgm:pt modelId="{4CD0DFC5-E1C6-49F6-B806-139225B39A2C}" type="parTrans" cxnId="{F3560289-04D3-4A2D-9F14-55A4114F0A91}">
      <dgm:prSet/>
      <dgm:spPr/>
      <dgm:t>
        <a:bodyPr/>
        <a:lstStyle/>
        <a:p>
          <a:endParaRPr lang="en-US"/>
        </a:p>
      </dgm:t>
    </dgm:pt>
    <dgm:pt modelId="{03ACD19A-D53C-405A-AC76-2D6A4E9855D9}" type="sibTrans" cxnId="{F3560289-04D3-4A2D-9F14-55A4114F0A91}">
      <dgm:prSet/>
      <dgm:spPr/>
      <dgm:t>
        <a:bodyPr/>
        <a:lstStyle/>
        <a:p>
          <a:endParaRPr lang="en-US"/>
        </a:p>
      </dgm:t>
    </dgm:pt>
    <dgm:pt modelId="{7146070A-4EE5-46F6-82AA-94E1E54179D5}">
      <dgm:prSet phldrT="[Text]"/>
      <dgm:spPr>
        <a:blipFill rotWithShape="0">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pPr>
            <a:buFont typeface="Arial" panose="020B0604020202020204" pitchFamily="34" charset="0"/>
            <a:buChar char="•"/>
          </a:pPr>
          <a:endParaRPr lang="en-US" b="0" dirty="0"/>
        </a:p>
      </dgm:t>
    </dgm:pt>
    <dgm:pt modelId="{37B74511-ED2F-48AF-8144-FC1802C2468E}" type="parTrans" cxnId="{B5AAF875-969C-4DA9-861B-5F494B885C34}">
      <dgm:prSet/>
      <dgm:spPr/>
      <dgm:t>
        <a:bodyPr/>
        <a:lstStyle/>
        <a:p>
          <a:endParaRPr lang="en-US"/>
        </a:p>
      </dgm:t>
    </dgm:pt>
    <dgm:pt modelId="{4C4DBECF-AFA9-401B-B25A-4035C58416E7}" type="sibTrans" cxnId="{B5AAF875-969C-4DA9-861B-5F494B885C34}">
      <dgm:prSet/>
      <dgm:spPr/>
      <dgm:t>
        <a:bodyPr/>
        <a:lstStyle/>
        <a:p>
          <a:endParaRPr lang="en-US"/>
        </a:p>
      </dgm:t>
    </dgm:pt>
    <dgm:pt modelId="{90BB3D2D-7AC0-40AA-9706-A1BE7457211F}" type="pres">
      <dgm:prSet presAssocID="{138E00E1-7845-4328-97DE-F7EB5D526D47}" presName="diagram" presStyleCnt="0">
        <dgm:presLayoutVars>
          <dgm:dir/>
          <dgm:resizeHandles val="exact"/>
        </dgm:presLayoutVars>
      </dgm:prSet>
      <dgm:spPr/>
    </dgm:pt>
    <dgm:pt modelId="{D529094B-9DD4-4455-BA2C-5F56A1237FB5}" type="pres">
      <dgm:prSet presAssocID="{238F7119-73D7-4B1E-9B11-396135C57D15}" presName="node" presStyleLbl="node1" presStyleIdx="0" presStyleCnt="5" custScaleX="26202" custScaleY="33771" custLinFactNeighborX="11892" custLinFactNeighborY="5668">
        <dgm:presLayoutVars>
          <dgm:bulletEnabled val="1"/>
        </dgm:presLayoutVars>
      </dgm:prSet>
      <dgm:spPr>
        <a:prstGeom prst="hexagon">
          <a:avLst/>
        </a:prstGeom>
      </dgm:spPr>
    </dgm:pt>
    <dgm:pt modelId="{A6C93FB3-DC2E-459D-8AAD-EC267A82DC44}" type="pres">
      <dgm:prSet presAssocID="{AC5FB506-5CBA-4C67-B6AC-967A81D387A8}" presName="sibTrans" presStyleCnt="0"/>
      <dgm:spPr/>
    </dgm:pt>
    <dgm:pt modelId="{8F5F388C-CCC0-40B6-B3DD-6D23FC4FDEB4}" type="pres">
      <dgm:prSet presAssocID="{6E7E993A-113D-471C-BA29-A2FBAF3DF2F1}" presName="node" presStyleLbl="node1" presStyleIdx="1" presStyleCnt="5" custScaleX="26202" custScaleY="33771" custLinFactNeighborX="-24382" custLinFactNeighborY="39942">
        <dgm:presLayoutVars>
          <dgm:bulletEnabled val="1"/>
        </dgm:presLayoutVars>
      </dgm:prSet>
      <dgm:spPr>
        <a:prstGeom prst="hexagon">
          <a:avLst/>
        </a:prstGeom>
      </dgm:spPr>
    </dgm:pt>
    <dgm:pt modelId="{80FAEBA0-4EBF-40C0-BB5F-BA0CF8905B34}" type="pres">
      <dgm:prSet presAssocID="{03ACD19A-D53C-405A-AC76-2D6A4E9855D9}" presName="sibTrans" presStyleCnt="0"/>
      <dgm:spPr/>
    </dgm:pt>
    <dgm:pt modelId="{5F932FEA-1723-4CFA-818D-27151AA3AE6B}" type="pres">
      <dgm:prSet presAssocID="{C523B805-7F08-4235-A53A-ED83DE0D38CE}" presName="node" presStyleLbl="node1" presStyleIdx="2" presStyleCnt="5" custScaleX="26202" custScaleY="33771" custLinFactNeighborX="-17661" custLinFactNeighborY="39887">
        <dgm:presLayoutVars>
          <dgm:bulletEnabled val="1"/>
        </dgm:presLayoutVars>
      </dgm:prSet>
      <dgm:spPr>
        <a:prstGeom prst="hexagon">
          <a:avLst/>
        </a:prstGeom>
      </dgm:spPr>
    </dgm:pt>
    <dgm:pt modelId="{52094093-30B0-418E-BFAF-EF61DEB2D227}" type="pres">
      <dgm:prSet presAssocID="{BAFBFAAB-C5A6-45F6-A3B5-463F726605C4}" presName="sibTrans" presStyleCnt="0"/>
      <dgm:spPr/>
    </dgm:pt>
    <dgm:pt modelId="{CC7A28D8-6437-49C0-9C48-A2B5A0C350C8}" type="pres">
      <dgm:prSet presAssocID="{95B9527F-FFAF-41F7-988B-A811831D3F32}" presName="node" presStyleLbl="node1" presStyleIdx="3" presStyleCnt="5" custScaleX="26202" custScaleY="33771" custLinFactNeighborX="36454" custLinFactNeighborY="-44838">
        <dgm:presLayoutVars>
          <dgm:bulletEnabled val="1"/>
        </dgm:presLayoutVars>
      </dgm:prSet>
      <dgm:spPr>
        <a:prstGeom prst="hexagon">
          <a:avLst/>
        </a:prstGeom>
      </dgm:spPr>
    </dgm:pt>
    <dgm:pt modelId="{0B2D884D-5C3D-4FCB-BC49-337DDF06C2AC}" type="pres">
      <dgm:prSet presAssocID="{6D1551BC-31CF-4EA6-B797-42F5AFA20F7C}" presName="sibTrans" presStyleCnt="0"/>
      <dgm:spPr/>
    </dgm:pt>
    <dgm:pt modelId="{2BFB68EF-CCB4-4711-9EB3-566CC6BF3DA9}" type="pres">
      <dgm:prSet presAssocID="{7146070A-4EE5-46F6-82AA-94E1E54179D5}" presName="node" presStyleLbl="node1" presStyleIdx="4" presStyleCnt="5" custScaleX="26202" custScaleY="33771" custLinFactNeighborX="-21071" custLinFactNeighborY="-27459">
        <dgm:presLayoutVars>
          <dgm:bulletEnabled val="1"/>
        </dgm:presLayoutVars>
      </dgm:prSet>
      <dgm:spPr>
        <a:prstGeom prst="hexagon">
          <a:avLst/>
        </a:prstGeom>
      </dgm:spPr>
    </dgm:pt>
  </dgm:ptLst>
  <dgm:cxnLst>
    <dgm:cxn modelId="{3FE20116-7B25-4D1B-BEA6-D8248249C525}" type="presOf" srcId="{238F7119-73D7-4B1E-9B11-396135C57D15}" destId="{D529094B-9DD4-4455-BA2C-5F56A1237FB5}" srcOrd="0" destOrd="0" presId="urn:microsoft.com/office/officeart/2005/8/layout/default"/>
    <dgm:cxn modelId="{12F9C86B-6656-4319-ACFF-2B461F85D8E3}" type="presOf" srcId="{95B9527F-FFAF-41F7-988B-A811831D3F32}" destId="{CC7A28D8-6437-49C0-9C48-A2B5A0C350C8}" srcOrd="0" destOrd="0" presId="urn:microsoft.com/office/officeart/2005/8/layout/default"/>
    <dgm:cxn modelId="{B5AAF875-969C-4DA9-861B-5F494B885C34}" srcId="{138E00E1-7845-4328-97DE-F7EB5D526D47}" destId="{7146070A-4EE5-46F6-82AA-94E1E54179D5}" srcOrd="4" destOrd="0" parTransId="{37B74511-ED2F-48AF-8144-FC1802C2468E}" sibTransId="{4C4DBECF-AFA9-401B-B25A-4035C58416E7}"/>
    <dgm:cxn modelId="{B3E68777-7223-4436-94BA-8073FA89CB1C}" srcId="{138E00E1-7845-4328-97DE-F7EB5D526D47}" destId="{95B9527F-FFAF-41F7-988B-A811831D3F32}" srcOrd="3" destOrd="0" parTransId="{6264FFBD-696E-4B9C-840A-E06766B41E26}" sibTransId="{6D1551BC-31CF-4EA6-B797-42F5AFA20F7C}"/>
    <dgm:cxn modelId="{7C0BF777-A2C4-4ADF-A023-2DC7AD39098A}" type="presOf" srcId="{C523B805-7F08-4235-A53A-ED83DE0D38CE}" destId="{5F932FEA-1723-4CFA-818D-27151AA3AE6B}" srcOrd="0" destOrd="0" presId="urn:microsoft.com/office/officeart/2005/8/layout/default"/>
    <dgm:cxn modelId="{B2170078-EDA4-4225-B3C4-1598A1A411ED}" type="presOf" srcId="{6E7E993A-113D-471C-BA29-A2FBAF3DF2F1}" destId="{8F5F388C-CCC0-40B6-B3DD-6D23FC4FDEB4}" srcOrd="0" destOrd="0" presId="urn:microsoft.com/office/officeart/2005/8/layout/default"/>
    <dgm:cxn modelId="{3CAA2683-9812-4308-A2A4-C9DE2E94FF66}" type="presOf" srcId="{138E00E1-7845-4328-97DE-F7EB5D526D47}" destId="{90BB3D2D-7AC0-40AA-9706-A1BE7457211F}" srcOrd="0" destOrd="0" presId="urn:microsoft.com/office/officeart/2005/8/layout/default"/>
    <dgm:cxn modelId="{F3560289-04D3-4A2D-9F14-55A4114F0A91}" srcId="{138E00E1-7845-4328-97DE-F7EB5D526D47}" destId="{6E7E993A-113D-471C-BA29-A2FBAF3DF2F1}" srcOrd="1" destOrd="0" parTransId="{4CD0DFC5-E1C6-49F6-B806-139225B39A2C}" sibTransId="{03ACD19A-D53C-405A-AC76-2D6A4E9855D9}"/>
    <dgm:cxn modelId="{D0E5D998-F9A3-4A5D-B122-C83EA82F1E8E}" srcId="{138E00E1-7845-4328-97DE-F7EB5D526D47}" destId="{238F7119-73D7-4B1E-9B11-396135C57D15}" srcOrd="0" destOrd="0" parTransId="{B6E6AD24-350D-4B0F-9337-326CAA2678CA}" sibTransId="{AC5FB506-5CBA-4C67-B6AC-967A81D387A8}"/>
    <dgm:cxn modelId="{5074C9D6-CA4D-4D1B-839C-2E72155CB88B}" srcId="{138E00E1-7845-4328-97DE-F7EB5D526D47}" destId="{C523B805-7F08-4235-A53A-ED83DE0D38CE}" srcOrd="2" destOrd="0" parTransId="{B690FE5C-ADA1-4F1C-B78E-6C55C0566D88}" sibTransId="{BAFBFAAB-C5A6-45F6-A3B5-463F726605C4}"/>
    <dgm:cxn modelId="{5FE2F7DA-293F-4F7F-972C-B4310811ED24}" type="presOf" srcId="{7146070A-4EE5-46F6-82AA-94E1E54179D5}" destId="{2BFB68EF-CCB4-4711-9EB3-566CC6BF3DA9}" srcOrd="0" destOrd="0" presId="urn:microsoft.com/office/officeart/2005/8/layout/default"/>
    <dgm:cxn modelId="{A08A53EF-5C16-4A7C-AD94-054C41A5D432}" type="presParOf" srcId="{90BB3D2D-7AC0-40AA-9706-A1BE7457211F}" destId="{D529094B-9DD4-4455-BA2C-5F56A1237FB5}" srcOrd="0" destOrd="0" presId="urn:microsoft.com/office/officeart/2005/8/layout/default"/>
    <dgm:cxn modelId="{F0C2D5C0-13D9-4253-9377-2E62AAB967F9}" type="presParOf" srcId="{90BB3D2D-7AC0-40AA-9706-A1BE7457211F}" destId="{A6C93FB3-DC2E-459D-8AAD-EC267A82DC44}" srcOrd="1" destOrd="0" presId="urn:microsoft.com/office/officeart/2005/8/layout/default"/>
    <dgm:cxn modelId="{AFDB5600-A74E-445D-ABBB-C7C9059FECBB}" type="presParOf" srcId="{90BB3D2D-7AC0-40AA-9706-A1BE7457211F}" destId="{8F5F388C-CCC0-40B6-B3DD-6D23FC4FDEB4}" srcOrd="2" destOrd="0" presId="urn:microsoft.com/office/officeart/2005/8/layout/default"/>
    <dgm:cxn modelId="{24A3DBF4-4B69-43AC-8E4C-48B8C508D289}" type="presParOf" srcId="{90BB3D2D-7AC0-40AA-9706-A1BE7457211F}" destId="{80FAEBA0-4EBF-40C0-BB5F-BA0CF8905B34}" srcOrd="3" destOrd="0" presId="urn:microsoft.com/office/officeart/2005/8/layout/default"/>
    <dgm:cxn modelId="{A1C1274E-E772-4A38-8352-DE48E8B72BC3}" type="presParOf" srcId="{90BB3D2D-7AC0-40AA-9706-A1BE7457211F}" destId="{5F932FEA-1723-4CFA-818D-27151AA3AE6B}" srcOrd="4" destOrd="0" presId="urn:microsoft.com/office/officeart/2005/8/layout/default"/>
    <dgm:cxn modelId="{9F14FBB3-E52A-4BD7-8AD5-8817F4D6ABF6}" type="presParOf" srcId="{90BB3D2D-7AC0-40AA-9706-A1BE7457211F}" destId="{52094093-30B0-418E-BFAF-EF61DEB2D227}" srcOrd="5" destOrd="0" presId="urn:microsoft.com/office/officeart/2005/8/layout/default"/>
    <dgm:cxn modelId="{D87C1B7A-78C2-4614-941E-FD913CF38396}" type="presParOf" srcId="{90BB3D2D-7AC0-40AA-9706-A1BE7457211F}" destId="{CC7A28D8-6437-49C0-9C48-A2B5A0C350C8}" srcOrd="6" destOrd="0" presId="urn:microsoft.com/office/officeart/2005/8/layout/default"/>
    <dgm:cxn modelId="{2FAA5D51-D562-49D0-9A7E-466E17B73C58}" type="presParOf" srcId="{90BB3D2D-7AC0-40AA-9706-A1BE7457211F}" destId="{0B2D884D-5C3D-4FCB-BC49-337DDF06C2AC}" srcOrd="7" destOrd="0" presId="urn:microsoft.com/office/officeart/2005/8/layout/default"/>
    <dgm:cxn modelId="{AFA9DD8F-2CD3-49E8-8299-167A1F948E79}" type="presParOf" srcId="{90BB3D2D-7AC0-40AA-9706-A1BE7457211F}" destId="{2BFB68EF-CCB4-4711-9EB3-566CC6BF3DA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2786C6-BEBD-4790-AAA5-583D929EE0F6}" type="doc">
      <dgm:prSet loTypeId="urn:microsoft.com/office/officeart/2011/layout/CircleProcess" loCatId="process" qsTypeId="urn:microsoft.com/office/officeart/2005/8/quickstyle/simple1" qsCatId="simple" csTypeId="urn:microsoft.com/office/officeart/2005/8/colors/colorful2" csCatId="colorful" phldr="1"/>
      <dgm:spPr/>
      <dgm:t>
        <a:bodyPr/>
        <a:lstStyle/>
        <a:p>
          <a:endParaRPr lang="en-US"/>
        </a:p>
      </dgm:t>
    </dgm:pt>
    <dgm:pt modelId="{BB67FE49-D300-40CA-BF94-D0F04E777343}">
      <dgm:prSet phldrT="[Text]"/>
      <dgm:spPr/>
      <dgm:t>
        <a:bodyPr/>
        <a:lstStyle/>
        <a:p>
          <a:r>
            <a:rPr lang="en-US" dirty="0"/>
            <a:t>Initial Qualification</a:t>
          </a:r>
        </a:p>
      </dgm:t>
    </dgm:pt>
    <dgm:pt modelId="{741970DA-2793-4A44-89AF-39113058D0A3}" type="parTrans" cxnId="{88CA1326-FA71-4C42-8D1F-2DB01657E285}">
      <dgm:prSet/>
      <dgm:spPr/>
      <dgm:t>
        <a:bodyPr/>
        <a:lstStyle/>
        <a:p>
          <a:endParaRPr lang="en-US"/>
        </a:p>
      </dgm:t>
    </dgm:pt>
    <dgm:pt modelId="{D3A48831-24B4-400C-A1F3-5CDCB15AA818}" type="sibTrans" cxnId="{88CA1326-FA71-4C42-8D1F-2DB01657E285}">
      <dgm:prSet/>
      <dgm:spPr/>
      <dgm:t>
        <a:bodyPr/>
        <a:lstStyle/>
        <a:p>
          <a:endParaRPr lang="en-US"/>
        </a:p>
      </dgm:t>
    </dgm:pt>
    <dgm:pt modelId="{ABF4A79D-58D9-40C7-8816-BD4CAEFEDAD1}">
      <dgm:prSet phldrT="[Text]"/>
      <dgm:spPr/>
      <dgm:t>
        <a:bodyPr/>
        <a:lstStyle/>
        <a:p>
          <a:r>
            <a:rPr lang="en-US" dirty="0"/>
            <a:t>Hops and Jumps</a:t>
          </a:r>
        </a:p>
      </dgm:t>
    </dgm:pt>
    <dgm:pt modelId="{23CCAACF-DE3E-4F4F-B30E-5710A57CB640}" type="parTrans" cxnId="{9D1C15EF-5AB9-4A40-B7D0-71F078CEBA8E}">
      <dgm:prSet/>
      <dgm:spPr/>
      <dgm:t>
        <a:bodyPr/>
        <a:lstStyle/>
        <a:p>
          <a:endParaRPr lang="en-US"/>
        </a:p>
      </dgm:t>
    </dgm:pt>
    <dgm:pt modelId="{0DD5ECCC-A27A-4251-95B2-8B10822FB7CF}" type="sibTrans" cxnId="{9D1C15EF-5AB9-4A40-B7D0-71F078CEBA8E}">
      <dgm:prSet/>
      <dgm:spPr/>
      <dgm:t>
        <a:bodyPr/>
        <a:lstStyle/>
        <a:p>
          <a:endParaRPr lang="en-US"/>
        </a:p>
      </dgm:t>
    </dgm:pt>
    <dgm:pt modelId="{3FBB19D3-2E74-4EC1-9D8D-ED4B32CED21C}">
      <dgm:prSet phldrT="[Text]"/>
      <dgm:spPr/>
      <dgm:t>
        <a:bodyPr/>
        <a:lstStyle/>
        <a:p>
          <a:r>
            <a:rPr lang="en-US" dirty="0"/>
            <a:t>Low Density Fill</a:t>
          </a:r>
        </a:p>
      </dgm:t>
    </dgm:pt>
    <dgm:pt modelId="{E4B40FC0-81B4-4515-8AC4-8EFEC58EEDE7}" type="parTrans" cxnId="{39A15658-7206-47A3-AB9F-142944B91BAE}">
      <dgm:prSet/>
      <dgm:spPr/>
      <dgm:t>
        <a:bodyPr/>
        <a:lstStyle/>
        <a:p>
          <a:endParaRPr lang="en-US"/>
        </a:p>
      </dgm:t>
    </dgm:pt>
    <dgm:pt modelId="{B1B2967D-2F1F-4A89-8801-3D3C9BAE0672}" type="sibTrans" cxnId="{39A15658-7206-47A3-AB9F-142944B91BAE}">
      <dgm:prSet/>
      <dgm:spPr/>
      <dgm:t>
        <a:bodyPr/>
        <a:lstStyle/>
        <a:p>
          <a:endParaRPr lang="en-US"/>
        </a:p>
      </dgm:t>
    </dgm:pt>
    <dgm:pt modelId="{C2E9DCCD-32F5-46A6-8A6A-0E3F59BC9E37}">
      <dgm:prSet/>
      <dgm:spPr/>
      <dgm:t>
        <a:bodyPr/>
        <a:lstStyle/>
        <a:p>
          <a:r>
            <a:rPr lang="en-US" dirty="0"/>
            <a:t>Final Qualification</a:t>
          </a:r>
        </a:p>
      </dgm:t>
    </dgm:pt>
    <dgm:pt modelId="{4CB6E7AE-A7C0-4CAB-BD6D-597780685751}" type="parTrans" cxnId="{A81C36C8-DCA7-4EEF-8E4A-2189072E2891}">
      <dgm:prSet/>
      <dgm:spPr/>
      <dgm:t>
        <a:bodyPr/>
        <a:lstStyle/>
        <a:p>
          <a:endParaRPr lang="en-US"/>
        </a:p>
      </dgm:t>
    </dgm:pt>
    <dgm:pt modelId="{2005641C-5AC8-472C-B193-C33AF37A7972}" type="sibTrans" cxnId="{A81C36C8-DCA7-4EEF-8E4A-2189072E2891}">
      <dgm:prSet/>
      <dgm:spPr/>
      <dgm:t>
        <a:bodyPr/>
        <a:lstStyle/>
        <a:p>
          <a:endParaRPr lang="en-US"/>
        </a:p>
      </dgm:t>
    </dgm:pt>
    <dgm:pt modelId="{4BF60584-5CB3-4C4F-8F30-2B1E90E142FC}">
      <dgm:prSet/>
      <dgm:spPr/>
      <dgm:t>
        <a:bodyPr/>
        <a:lstStyle/>
        <a:p>
          <a:r>
            <a:rPr lang="en-US" dirty="0"/>
            <a:t>Merging</a:t>
          </a:r>
        </a:p>
      </dgm:t>
    </dgm:pt>
    <dgm:pt modelId="{4BC26DE7-1E08-4822-8EC6-50AF931AC954}" type="parTrans" cxnId="{AF329E38-AA83-477D-983F-1BE4D9CE34DC}">
      <dgm:prSet/>
      <dgm:spPr/>
      <dgm:t>
        <a:bodyPr/>
        <a:lstStyle/>
        <a:p>
          <a:endParaRPr lang="en-US"/>
        </a:p>
      </dgm:t>
    </dgm:pt>
    <dgm:pt modelId="{F88CB52B-0967-4555-80E0-23D0AD78CAF2}" type="sibTrans" cxnId="{AF329E38-AA83-477D-983F-1BE4D9CE34DC}">
      <dgm:prSet/>
      <dgm:spPr/>
      <dgm:t>
        <a:bodyPr/>
        <a:lstStyle/>
        <a:p>
          <a:endParaRPr lang="en-US"/>
        </a:p>
      </dgm:t>
    </dgm:pt>
    <dgm:pt modelId="{9A957A80-C3EE-419E-857E-B971E420C86D}">
      <dgm:prSet/>
      <dgm:spPr/>
      <dgm:t>
        <a:bodyPr/>
        <a:lstStyle/>
        <a:p>
          <a:r>
            <a:rPr lang="en-US" dirty="0"/>
            <a:t>Urban Area Aggregations</a:t>
          </a:r>
        </a:p>
      </dgm:t>
    </dgm:pt>
    <dgm:pt modelId="{48FC88B1-E1AC-4520-96DD-CCFC8626901A}" type="parTrans" cxnId="{0534F600-E827-4DD4-9E3C-8CB3198A9485}">
      <dgm:prSet/>
      <dgm:spPr/>
      <dgm:t>
        <a:bodyPr/>
        <a:lstStyle/>
        <a:p>
          <a:endParaRPr lang="en-US"/>
        </a:p>
      </dgm:t>
    </dgm:pt>
    <dgm:pt modelId="{9E289836-423A-4F7F-81B3-6D94DBBA35EF}" type="sibTrans" cxnId="{0534F600-E827-4DD4-9E3C-8CB3198A9485}">
      <dgm:prSet/>
      <dgm:spPr/>
      <dgm:t>
        <a:bodyPr/>
        <a:lstStyle/>
        <a:p>
          <a:endParaRPr lang="en-US"/>
        </a:p>
      </dgm:t>
    </dgm:pt>
    <dgm:pt modelId="{6D4FD284-B431-41D9-88AB-B703F069907E}">
      <dgm:prSet/>
      <dgm:spPr/>
      <dgm:t>
        <a:bodyPr/>
        <a:lstStyle/>
        <a:p>
          <a:r>
            <a:rPr lang="en-US" dirty="0"/>
            <a:t>Splitting</a:t>
          </a:r>
        </a:p>
      </dgm:t>
    </dgm:pt>
    <dgm:pt modelId="{C88DC6B0-4283-4306-A0A6-6F06294F2A18}" type="parTrans" cxnId="{629C020A-6C19-48C6-AE0D-D56CC9DAEA0F}">
      <dgm:prSet/>
      <dgm:spPr/>
      <dgm:t>
        <a:bodyPr/>
        <a:lstStyle/>
        <a:p>
          <a:endParaRPr lang="en-US"/>
        </a:p>
      </dgm:t>
    </dgm:pt>
    <dgm:pt modelId="{0A3EF4F4-3582-49F4-82A2-CEE94EDE1F86}" type="sibTrans" cxnId="{629C020A-6C19-48C6-AE0D-D56CC9DAEA0F}">
      <dgm:prSet/>
      <dgm:spPr/>
      <dgm:t>
        <a:bodyPr/>
        <a:lstStyle/>
        <a:p>
          <a:endParaRPr lang="en-US"/>
        </a:p>
      </dgm:t>
    </dgm:pt>
    <dgm:pt modelId="{713EA74D-01F1-464B-B9FA-3BACF71DB444}">
      <dgm:prSet/>
      <dgm:spPr/>
      <dgm:t>
        <a:bodyPr/>
        <a:lstStyle/>
        <a:p>
          <a:r>
            <a:rPr lang="en-US" dirty="0"/>
            <a:t>Naming</a:t>
          </a:r>
        </a:p>
      </dgm:t>
    </dgm:pt>
    <dgm:pt modelId="{0BD65241-4A92-4A87-9430-8B7E3A0ED89B}" type="parTrans" cxnId="{F9EA2B0D-1594-48F9-9874-FB04D59DBCB3}">
      <dgm:prSet/>
      <dgm:spPr/>
      <dgm:t>
        <a:bodyPr/>
        <a:lstStyle/>
        <a:p>
          <a:endParaRPr lang="en-US"/>
        </a:p>
      </dgm:t>
    </dgm:pt>
    <dgm:pt modelId="{EC4FD247-2C36-4A90-B6CF-E39244A4988C}" type="sibTrans" cxnId="{F9EA2B0D-1594-48F9-9874-FB04D59DBCB3}">
      <dgm:prSet/>
      <dgm:spPr/>
      <dgm:t>
        <a:bodyPr/>
        <a:lstStyle/>
        <a:p>
          <a:endParaRPr lang="en-US"/>
        </a:p>
      </dgm:t>
    </dgm:pt>
    <dgm:pt modelId="{54E76BA9-2B78-4F34-B652-549CC20F5AD8}" type="pres">
      <dgm:prSet presAssocID="{BF2786C6-BEBD-4790-AAA5-583D929EE0F6}" presName="Name0" presStyleCnt="0">
        <dgm:presLayoutVars>
          <dgm:chMax val="11"/>
          <dgm:chPref val="11"/>
          <dgm:dir/>
          <dgm:resizeHandles/>
        </dgm:presLayoutVars>
      </dgm:prSet>
      <dgm:spPr/>
    </dgm:pt>
    <dgm:pt modelId="{13E44547-C20E-4022-B828-1BD7D5888CBE}" type="pres">
      <dgm:prSet presAssocID="{713EA74D-01F1-464B-B9FA-3BACF71DB444}" presName="Accent8" presStyleCnt="0"/>
      <dgm:spPr/>
    </dgm:pt>
    <dgm:pt modelId="{24862D38-036C-4F7C-9B4D-C22B3C8C8070}" type="pres">
      <dgm:prSet presAssocID="{713EA74D-01F1-464B-B9FA-3BACF71DB444}" presName="Accent" presStyleLbl="node1" presStyleIdx="0" presStyleCnt="8"/>
      <dgm:spPr/>
    </dgm:pt>
    <dgm:pt modelId="{6E7BD5EC-3A41-4AD2-AF23-D2BBF6438DD4}" type="pres">
      <dgm:prSet presAssocID="{713EA74D-01F1-464B-B9FA-3BACF71DB444}" presName="ParentBackground8" presStyleCnt="0"/>
      <dgm:spPr/>
    </dgm:pt>
    <dgm:pt modelId="{AB93CA0C-44F3-4352-9AED-2FBDCD2831ED}" type="pres">
      <dgm:prSet presAssocID="{713EA74D-01F1-464B-B9FA-3BACF71DB444}" presName="ParentBackground" presStyleLbl="fgAcc1" presStyleIdx="0" presStyleCnt="8"/>
      <dgm:spPr/>
    </dgm:pt>
    <dgm:pt modelId="{0BD13F7B-1B85-4F9F-B760-55474CF14ABA}" type="pres">
      <dgm:prSet presAssocID="{713EA74D-01F1-464B-B9FA-3BACF71DB444}" presName="Parent8" presStyleLbl="revTx" presStyleIdx="0" presStyleCnt="0">
        <dgm:presLayoutVars>
          <dgm:chMax val="1"/>
          <dgm:chPref val="1"/>
          <dgm:bulletEnabled val="1"/>
        </dgm:presLayoutVars>
      </dgm:prSet>
      <dgm:spPr/>
    </dgm:pt>
    <dgm:pt modelId="{03A8C254-5F12-41E0-844A-9131049A2259}" type="pres">
      <dgm:prSet presAssocID="{6D4FD284-B431-41D9-88AB-B703F069907E}" presName="Accent7" presStyleCnt="0"/>
      <dgm:spPr/>
    </dgm:pt>
    <dgm:pt modelId="{77615BEB-484E-42BF-B121-666D210D991B}" type="pres">
      <dgm:prSet presAssocID="{6D4FD284-B431-41D9-88AB-B703F069907E}" presName="Accent" presStyleLbl="node1" presStyleIdx="1" presStyleCnt="8"/>
      <dgm:spPr/>
    </dgm:pt>
    <dgm:pt modelId="{0E507146-A9DA-485C-B4B8-055ED0A5B1DB}" type="pres">
      <dgm:prSet presAssocID="{6D4FD284-B431-41D9-88AB-B703F069907E}" presName="ParentBackground7" presStyleCnt="0"/>
      <dgm:spPr/>
    </dgm:pt>
    <dgm:pt modelId="{2D13EEFD-BC1B-461E-9276-014869FC747E}" type="pres">
      <dgm:prSet presAssocID="{6D4FD284-B431-41D9-88AB-B703F069907E}" presName="ParentBackground" presStyleLbl="fgAcc1" presStyleIdx="1" presStyleCnt="8"/>
      <dgm:spPr/>
    </dgm:pt>
    <dgm:pt modelId="{BC831C3B-3A75-4EA9-8185-0BC13DC79F70}" type="pres">
      <dgm:prSet presAssocID="{6D4FD284-B431-41D9-88AB-B703F069907E}" presName="Parent7" presStyleLbl="revTx" presStyleIdx="0" presStyleCnt="0">
        <dgm:presLayoutVars>
          <dgm:chMax val="1"/>
          <dgm:chPref val="1"/>
          <dgm:bulletEnabled val="1"/>
        </dgm:presLayoutVars>
      </dgm:prSet>
      <dgm:spPr/>
    </dgm:pt>
    <dgm:pt modelId="{D9B04724-6677-4AC0-B977-F197C166FF48}" type="pres">
      <dgm:prSet presAssocID="{9A957A80-C3EE-419E-857E-B971E420C86D}" presName="Accent6" presStyleCnt="0"/>
      <dgm:spPr/>
    </dgm:pt>
    <dgm:pt modelId="{D6EBE847-61EE-4E0D-A66C-60770C8B0295}" type="pres">
      <dgm:prSet presAssocID="{9A957A80-C3EE-419E-857E-B971E420C86D}" presName="Accent" presStyleLbl="node1" presStyleIdx="2" presStyleCnt="8"/>
      <dgm:spPr/>
    </dgm:pt>
    <dgm:pt modelId="{636FB032-FB52-4D0C-A6EB-EC59514C690E}" type="pres">
      <dgm:prSet presAssocID="{9A957A80-C3EE-419E-857E-B971E420C86D}" presName="ParentBackground6" presStyleCnt="0"/>
      <dgm:spPr/>
    </dgm:pt>
    <dgm:pt modelId="{62431ABE-C3C2-4888-B975-15B5AC8B9C99}" type="pres">
      <dgm:prSet presAssocID="{9A957A80-C3EE-419E-857E-B971E420C86D}" presName="ParentBackground" presStyleLbl="fgAcc1" presStyleIdx="2" presStyleCnt="8"/>
      <dgm:spPr/>
    </dgm:pt>
    <dgm:pt modelId="{2F043DD9-FF4D-4079-B06B-86E3D923F563}" type="pres">
      <dgm:prSet presAssocID="{9A957A80-C3EE-419E-857E-B971E420C86D}" presName="Parent6" presStyleLbl="revTx" presStyleIdx="0" presStyleCnt="0">
        <dgm:presLayoutVars>
          <dgm:chMax val="1"/>
          <dgm:chPref val="1"/>
          <dgm:bulletEnabled val="1"/>
        </dgm:presLayoutVars>
      </dgm:prSet>
      <dgm:spPr/>
    </dgm:pt>
    <dgm:pt modelId="{5D6B1B9E-7844-4AF3-910F-81B309AAAA00}" type="pres">
      <dgm:prSet presAssocID="{4BF60584-5CB3-4C4F-8F30-2B1E90E142FC}" presName="Accent5" presStyleCnt="0"/>
      <dgm:spPr/>
    </dgm:pt>
    <dgm:pt modelId="{A95D23BB-04EB-419D-A571-C18B6FC6A89E}" type="pres">
      <dgm:prSet presAssocID="{4BF60584-5CB3-4C4F-8F30-2B1E90E142FC}" presName="Accent" presStyleLbl="node1" presStyleIdx="3" presStyleCnt="8"/>
      <dgm:spPr/>
    </dgm:pt>
    <dgm:pt modelId="{FFD48E4A-4DAC-4966-9DEB-868B467A4212}" type="pres">
      <dgm:prSet presAssocID="{4BF60584-5CB3-4C4F-8F30-2B1E90E142FC}" presName="ParentBackground5" presStyleCnt="0"/>
      <dgm:spPr/>
    </dgm:pt>
    <dgm:pt modelId="{ECB9682C-5D82-4F71-B56B-61A8C6AD249B}" type="pres">
      <dgm:prSet presAssocID="{4BF60584-5CB3-4C4F-8F30-2B1E90E142FC}" presName="ParentBackground" presStyleLbl="fgAcc1" presStyleIdx="3" presStyleCnt="8"/>
      <dgm:spPr/>
    </dgm:pt>
    <dgm:pt modelId="{FC43EFA3-307F-416B-8A63-986DFFE66695}" type="pres">
      <dgm:prSet presAssocID="{4BF60584-5CB3-4C4F-8F30-2B1E90E142FC}" presName="Parent5" presStyleLbl="revTx" presStyleIdx="0" presStyleCnt="0">
        <dgm:presLayoutVars>
          <dgm:chMax val="1"/>
          <dgm:chPref val="1"/>
          <dgm:bulletEnabled val="1"/>
        </dgm:presLayoutVars>
      </dgm:prSet>
      <dgm:spPr/>
    </dgm:pt>
    <dgm:pt modelId="{EE2516AC-918E-4CBD-83D9-C36705D94597}" type="pres">
      <dgm:prSet presAssocID="{C2E9DCCD-32F5-46A6-8A6A-0E3F59BC9E37}" presName="Accent4" presStyleCnt="0"/>
      <dgm:spPr/>
    </dgm:pt>
    <dgm:pt modelId="{898A3FE4-3733-4B1D-B5F9-8DCB1CE8569A}" type="pres">
      <dgm:prSet presAssocID="{C2E9DCCD-32F5-46A6-8A6A-0E3F59BC9E37}" presName="Accent" presStyleLbl="node1" presStyleIdx="4" presStyleCnt="8"/>
      <dgm:spPr/>
    </dgm:pt>
    <dgm:pt modelId="{B6FB3BA4-8F59-4CFE-8BE6-F11991DE75A2}" type="pres">
      <dgm:prSet presAssocID="{C2E9DCCD-32F5-46A6-8A6A-0E3F59BC9E37}" presName="ParentBackground4" presStyleCnt="0"/>
      <dgm:spPr/>
    </dgm:pt>
    <dgm:pt modelId="{3939B4C0-0114-4DD2-A551-A385C957D907}" type="pres">
      <dgm:prSet presAssocID="{C2E9DCCD-32F5-46A6-8A6A-0E3F59BC9E37}" presName="ParentBackground" presStyleLbl="fgAcc1" presStyleIdx="4" presStyleCnt="8"/>
      <dgm:spPr/>
    </dgm:pt>
    <dgm:pt modelId="{1CDFC595-C33B-4789-B983-4C193EEEFD89}" type="pres">
      <dgm:prSet presAssocID="{C2E9DCCD-32F5-46A6-8A6A-0E3F59BC9E37}" presName="Parent4" presStyleLbl="revTx" presStyleIdx="0" presStyleCnt="0">
        <dgm:presLayoutVars>
          <dgm:chMax val="1"/>
          <dgm:chPref val="1"/>
          <dgm:bulletEnabled val="1"/>
        </dgm:presLayoutVars>
      </dgm:prSet>
      <dgm:spPr/>
    </dgm:pt>
    <dgm:pt modelId="{C790A37C-FF0A-44E4-899F-88DCED4153EC}" type="pres">
      <dgm:prSet presAssocID="{3FBB19D3-2E74-4EC1-9D8D-ED4B32CED21C}" presName="Accent3" presStyleCnt="0"/>
      <dgm:spPr/>
    </dgm:pt>
    <dgm:pt modelId="{A9238CD8-35F6-4957-A821-073BF87CD97F}" type="pres">
      <dgm:prSet presAssocID="{3FBB19D3-2E74-4EC1-9D8D-ED4B32CED21C}" presName="Accent" presStyleLbl="node1" presStyleIdx="5" presStyleCnt="8"/>
      <dgm:spPr/>
    </dgm:pt>
    <dgm:pt modelId="{7086D576-3BD4-4628-9A6D-B35D260E03EA}" type="pres">
      <dgm:prSet presAssocID="{3FBB19D3-2E74-4EC1-9D8D-ED4B32CED21C}" presName="ParentBackground3" presStyleCnt="0"/>
      <dgm:spPr/>
    </dgm:pt>
    <dgm:pt modelId="{3CEC848C-2324-4755-A513-6338D7082BD4}" type="pres">
      <dgm:prSet presAssocID="{3FBB19D3-2E74-4EC1-9D8D-ED4B32CED21C}" presName="ParentBackground" presStyleLbl="fgAcc1" presStyleIdx="5" presStyleCnt="8"/>
      <dgm:spPr/>
    </dgm:pt>
    <dgm:pt modelId="{8A9AB315-036A-440E-97CB-D91DCBE5CC1F}" type="pres">
      <dgm:prSet presAssocID="{3FBB19D3-2E74-4EC1-9D8D-ED4B32CED21C}" presName="Parent3" presStyleLbl="revTx" presStyleIdx="0" presStyleCnt="0">
        <dgm:presLayoutVars>
          <dgm:chMax val="1"/>
          <dgm:chPref val="1"/>
          <dgm:bulletEnabled val="1"/>
        </dgm:presLayoutVars>
      </dgm:prSet>
      <dgm:spPr/>
    </dgm:pt>
    <dgm:pt modelId="{75329575-E4D0-4B5F-9CFC-9620ED1FF121}" type="pres">
      <dgm:prSet presAssocID="{ABF4A79D-58D9-40C7-8816-BD4CAEFEDAD1}" presName="Accent2" presStyleCnt="0"/>
      <dgm:spPr/>
    </dgm:pt>
    <dgm:pt modelId="{F54BC086-3B3D-4C36-873E-6D57163F572D}" type="pres">
      <dgm:prSet presAssocID="{ABF4A79D-58D9-40C7-8816-BD4CAEFEDAD1}" presName="Accent" presStyleLbl="node1" presStyleIdx="6" presStyleCnt="8"/>
      <dgm:spPr/>
    </dgm:pt>
    <dgm:pt modelId="{72C06B38-E723-46A7-AAC0-9BC7BC158D94}" type="pres">
      <dgm:prSet presAssocID="{ABF4A79D-58D9-40C7-8816-BD4CAEFEDAD1}" presName="ParentBackground2" presStyleCnt="0"/>
      <dgm:spPr/>
    </dgm:pt>
    <dgm:pt modelId="{42915E5F-AFA7-4A32-8167-CD444DD1B277}" type="pres">
      <dgm:prSet presAssocID="{ABF4A79D-58D9-40C7-8816-BD4CAEFEDAD1}" presName="ParentBackground" presStyleLbl="fgAcc1" presStyleIdx="6" presStyleCnt="8"/>
      <dgm:spPr/>
    </dgm:pt>
    <dgm:pt modelId="{5A0A2113-4DAB-4659-B50B-5DC0935EB2B8}" type="pres">
      <dgm:prSet presAssocID="{ABF4A79D-58D9-40C7-8816-BD4CAEFEDAD1}" presName="Parent2" presStyleLbl="revTx" presStyleIdx="0" presStyleCnt="0">
        <dgm:presLayoutVars>
          <dgm:chMax val="1"/>
          <dgm:chPref val="1"/>
          <dgm:bulletEnabled val="1"/>
        </dgm:presLayoutVars>
      </dgm:prSet>
      <dgm:spPr/>
    </dgm:pt>
    <dgm:pt modelId="{E4FB6EE8-6DF0-4D0E-A683-50B734736BCB}" type="pres">
      <dgm:prSet presAssocID="{BB67FE49-D300-40CA-BF94-D0F04E777343}" presName="Accent1" presStyleCnt="0"/>
      <dgm:spPr/>
    </dgm:pt>
    <dgm:pt modelId="{DCED01D2-D87A-45FF-BFDC-2A12B8F29AE6}" type="pres">
      <dgm:prSet presAssocID="{BB67FE49-D300-40CA-BF94-D0F04E777343}" presName="Accent" presStyleLbl="node1" presStyleIdx="7" presStyleCnt="8"/>
      <dgm:spPr/>
    </dgm:pt>
    <dgm:pt modelId="{DBC39D5F-10BF-43FE-A5F5-78EC9D9F2ACF}" type="pres">
      <dgm:prSet presAssocID="{BB67FE49-D300-40CA-BF94-D0F04E777343}" presName="ParentBackground1" presStyleCnt="0"/>
      <dgm:spPr/>
    </dgm:pt>
    <dgm:pt modelId="{B346007E-C0A1-433A-A257-0A16617BD76E}" type="pres">
      <dgm:prSet presAssocID="{BB67FE49-D300-40CA-BF94-D0F04E777343}" presName="ParentBackground" presStyleLbl="fgAcc1" presStyleIdx="7" presStyleCnt="8"/>
      <dgm:spPr/>
    </dgm:pt>
    <dgm:pt modelId="{4FBAE355-30C6-41D6-A84D-ED3D5D089285}" type="pres">
      <dgm:prSet presAssocID="{BB67FE49-D300-40CA-BF94-D0F04E777343}" presName="Parent1" presStyleLbl="revTx" presStyleIdx="0" presStyleCnt="0">
        <dgm:presLayoutVars>
          <dgm:chMax val="1"/>
          <dgm:chPref val="1"/>
          <dgm:bulletEnabled val="1"/>
        </dgm:presLayoutVars>
      </dgm:prSet>
      <dgm:spPr/>
    </dgm:pt>
  </dgm:ptLst>
  <dgm:cxnLst>
    <dgm:cxn modelId="{0534F600-E827-4DD4-9E3C-8CB3198A9485}" srcId="{BF2786C6-BEBD-4790-AAA5-583D929EE0F6}" destId="{9A957A80-C3EE-419E-857E-B971E420C86D}" srcOrd="5" destOrd="0" parTransId="{48FC88B1-E1AC-4520-96DD-CCFC8626901A}" sibTransId="{9E289836-423A-4F7F-81B3-6D94DBBA35EF}"/>
    <dgm:cxn modelId="{629C020A-6C19-48C6-AE0D-D56CC9DAEA0F}" srcId="{BF2786C6-BEBD-4790-AAA5-583D929EE0F6}" destId="{6D4FD284-B431-41D9-88AB-B703F069907E}" srcOrd="6" destOrd="0" parTransId="{C88DC6B0-4283-4306-A0A6-6F06294F2A18}" sibTransId="{0A3EF4F4-3582-49F4-82A2-CEE94EDE1F86}"/>
    <dgm:cxn modelId="{F9EA2B0D-1594-48F9-9874-FB04D59DBCB3}" srcId="{BF2786C6-BEBD-4790-AAA5-583D929EE0F6}" destId="{713EA74D-01F1-464B-B9FA-3BACF71DB444}" srcOrd="7" destOrd="0" parTransId="{0BD65241-4A92-4A87-9430-8B7E3A0ED89B}" sibTransId="{EC4FD247-2C36-4A90-B6CF-E39244A4988C}"/>
    <dgm:cxn modelId="{A282C50F-85FF-4AF9-8A30-009DB9D19AB5}" type="presOf" srcId="{BB67FE49-D300-40CA-BF94-D0F04E777343}" destId="{4FBAE355-30C6-41D6-A84D-ED3D5D089285}" srcOrd="0" destOrd="0" presId="urn:microsoft.com/office/officeart/2011/layout/CircleProcess"/>
    <dgm:cxn modelId="{AF6AFB1C-8A07-4496-BB50-C5676C9E7773}" type="presOf" srcId="{9A957A80-C3EE-419E-857E-B971E420C86D}" destId="{62431ABE-C3C2-4888-B975-15B5AC8B9C99}" srcOrd="1" destOrd="0" presId="urn:microsoft.com/office/officeart/2011/layout/CircleProcess"/>
    <dgm:cxn modelId="{DE16431E-1BA6-48A4-97FC-3E8E069FE2D1}" type="presOf" srcId="{ABF4A79D-58D9-40C7-8816-BD4CAEFEDAD1}" destId="{42915E5F-AFA7-4A32-8167-CD444DD1B277}" srcOrd="1" destOrd="0" presId="urn:microsoft.com/office/officeart/2011/layout/CircleProcess"/>
    <dgm:cxn modelId="{88CA1326-FA71-4C42-8D1F-2DB01657E285}" srcId="{BF2786C6-BEBD-4790-AAA5-583D929EE0F6}" destId="{BB67FE49-D300-40CA-BF94-D0F04E777343}" srcOrd="0" destOrd="0" parTransId="{741970DA-2793-4A44-89AF-39113058D0A3}" sibTransId="{D3A48831-24B4-400C-A1F3-5CDCB15AA818}"/>
    <dgm:cxn modelId="{4682E528-500B-44C7-B45C-BE94B1E1BDD5}" type="presOf" srcId="{ABF4A79D-58D9-40C7-8816-BD4CAEFEDAD1}" destId="{5A0A2113-4DAB-4659-B50B-5DC0935EB2B8}" srcOrd="0" destOrd="0" presId="urn:microsoft.com/office/officeart/2011/layout/CircleProcess"/>
    <dgm:cxn modelId="{9885DC37-0FFF-4B93-A2CE-2CF409C7536C}" type="presOf" srcId="{BB67FE49-D300-40CA-BF94-D0F04E777343}" destId="{B346007E-C0A1-433A-A257-0A16617BD76E}" srcOrd="1" destOrd="0" presId="urn:microsoft.com/office/officeart/2011/layout/CircleProcess"/>
    <dgm:cxn modelId="{AF329E38-AA83-477D-983F-1BE4D9CE34DC}" srcId="{BF2786C6-BEBD-4790-AAA5-583D929EE0F6}" destId="{4BF60584-5CB3-4C4F-8F30-2B1E90E142FC}" srcOrd="4" destOrd="0" parTransId="{4BC26DE7-1E08-4822-8EC6-50AF931AC954}" sibTransId="{F88CB52B-0967-4555-80E0-23D0AD78CAF2}"/>
    <dgm:cxn modelId="{6C13833B-97B5-4D8B-8978-7BB3CB66D775}" type="presOf" srcId="{3FBB19D3-2E74-4EC1-9D8D-ED4B32CED21C}" destId="{8A9AB315-036A-440E-97CB-D91DCBE5CC1F}" srcOrd="0" destOrd="0" presId="urn:microsoft.com/office/officeart/2011/layout/CircleProcess"/>
    <dgm:cxn modelId="{00D1E73F-0F30-48EE-86CE-B07551A61EC4}" type="presOf" srcId="{713EA74D-01F1-464B-B9FA-3BACF71DB444}" destId="{0BD13F7B-1B85-4F9F-B760-55474CF14ABA}" srcOrd="0" destOrd="0" presId="urn:microsoft.com/office/officeart/2011/layout/CircleProcess"/>
    <dgm:cxn modelId="{1947AE66-47C8-402D-B270-E7A1D23273D9}" type="presOf" srcId="{713EA74D-01F1-464B-B9FA-3BACF71DB444}" destId="{AB93CA0C-44F3-4352-9AED-2FBDCD2831ED}" srcOrd="1" destOrd="0" presId="urn:microsoft.com/office/officeart/2011/layout/CircleProcess"/>
    <dgm:cxn modelId="{F253406B-BF19-4B2F-B7B7-95A73FDDC1F8}" type="presOf" srcId="{4BF60584-5CB3-4C4F-8F30-2B1E90E142FC}" destId="{FC43EFA3-307F-416B-8A63-986DFFE66695}" srcOrd="0" destOrd="0" presId="urn:microsoft.com/office/officeart/2011/layout/CircleProcess"/>
    <dgm:cxn modelId="{39A15658-7206-47A3-AB9F-142944B91BAE}" srcId="{BF2786C6-BEBD-4790-AAA5-583D929EE0F6}" destId="{3FBB19D3-2E74-4EC1-9D8D-ED4B32CED21C}" srcOrd="2" destOrd="0" parTransId="{E4B40FC0-81B4-4515-8AC4-8EFEC58EEDE7}" sibTransId="{B1B2967D-2F1F-4A89-8801-3D3C9BAE0672}"/>
    <dgm:cxn modelId="{8EE9F789-B10A-4EFB-BE0D-48DBE51F1FA5}" type="presOf" srcId="{4BF60584-5CB3-4C4F-8F30-2B1E90E142FC}" destId="{ECB9682C-5D82-4F71-B56B-61A8C6AD249B}" srcOrd="1" destOrd="0" presId="urn:microsoft.com/office/officeart/2011/layout/CircleProcess"/>
    <dgm:cxn modelId="{12F2CB8D-1866-46D1-96E1-72F79BD1716D}" type="presOf" srcId="{C2E9DCCD-32F5-46A6-8A6A-0E3F59BC9E37}" destId="{3939B4C0-0114-4DD2-A551-A385C957D907}" srcOrd="1" destOrd="0" presId="urn:microsoft.com/office/officeart/2011/layout/CircleProcess"/>
    <dgm:cxn modelId="{94264AA5-B783-4BB0-9F0A-3AABC4D0354D}" type="presOf" srcId="{6D4FD284-B431-41D9-88AB-B703F069907E}" destId="{2D13EEFD-BC1B-461E-9276-014869FC747E}" srcOrd="1" destOrd="0" presId="urn:microsoft.com/office/officeart/2011/layout/CircleProcess"/>
    <dgm:cxn modelId="{49B707B8-9A30-42E5-A408-2E73AD257EA2}" type="presOf" srcId="{C2E9DCCD-32F5-46A6-8A6A-0E3F59BC9E37}" destId="{1CDFC595-C33B-4789-B983-4C193EEEFD89}" srcOrd="0" destOrd="0" presId="urn:microsoft.com/office/officeart/2011/layout/CircleProcess"/>
    <dgm:cxn modelId="{AF3FE6BA-8D23-426E-9072-EE0696AEDB5F}" type="presOf" srcId="{BF2786C6-BEBD-4790-AAA5-583D929EE0F6}" destId="{54E76BA9-2B78-4F34-B652-549CC20F5AD8}" srcOrd="0" destOrd="0" presId="urn:microsoft.com/office/officeart/2011/layout/CircleProcess"/>
    <dgm:cxn modelId="{294F33BD-DD06-4056-8230-DED65EAF32C3}" type="presOf" srcId="{3FBB19D3-2E74-4EC1-9D8D-ED4B32CED21C}" destId="{3CEC848C-2324-4755-A513-6338D7082BD4}" srcOrd="1" destOrd="0" presId="urn:microsoft.com/office/officeart/2011/layout/CircleProcess"/>
    <dgm:cxn modelId="{A81C36C8-DCA7-4EEF-8E4A-2189072E2891}" srcId="{BF2786C6-BEBD-4790-AAA5-583D929EE0F6}" destId="{C2E9DCCD-32F5-46A6-8A6A-0E3F59BC9E37}" srcOrd="3" destOrd="0" parTransId="{4CB6E7AE-A7C0-4CAB-BD6D-597780685751}" sibTransId="{2005641C-5AC8-472C-B193-C33AF37A7972}"/>
    <dgm:cxn modelId="{694ECCC8-0046-47FB-9012-908CF55436B4}" type="presOf" srcId="{9A957A80-C3EE-419E-857E-B971E420C86D}" destId="{2F043DD9-FF4D-4079-B06B-86E3D923F563}" srcOrd="0" destOrd="0" presId="urn:microsoft.com/office/officeart/2011/layout/CircleProcess"/>
    <dgm:cxn modelId="{5A7E22DF-39F3-4C4F-96AF-387CA8CC4D57}" type="presOf" srcId="{6D4FD284-B431-41D9-88AB-B703F069907E}" destId="{BC831C3B-3A75-4EA9-8185-0BC13DC79F70}" srcOrd="0" destOrd="0" presId="urn:microsoft.com/office/officeart/2011/layout/CircleProcess"/>
    <dgm:cxn modelId="{9D1C15EF-5AB9-4A40-B7D0-71F078CEBA8E}" srcId="{BF2786C6-BEBD-4790-AAA5-583D929EE0F6}" destId="{ABF4A79D-58D9-40C7-8816-BD4CAEFEDAD1}" srcOrd="1" destOrd="0" parTransId="{23CCAACF-DE3E-4F4F-B30E-5710A57CB640}" sibTransId="{0DD5ECCC-A27A-4251-95B2-8B10822FB7CF}"/>
    <dgm:cxn modelId="{86136626-B342-4D69-9770-BB50E9FD4991}" type="presParOf" srcId="{54E76BA9-2B78-4F34-B652-549CC20F5AD8}" destId="{13E44547-C20E-4022-B828-1BD7D5888CBE}" srcOrd="0" destOrd="0" presId="urn:microsoft.com/office/officeart/2011/layout/CircleProcess"/>
    <dgm:cxn modelId="{C8F33885-20C0-465A-BF47-F3D4B601F3D3}" type="presParOf" srcId="{13E44547-C20E-4022-B828-1BD7D5888CBE}" destId="{24862D38-036C-4F7C-9B4D-C22B3C8C8070}" srcOrd="0" destOrd="0" presId="urn:microsoft.com/office/officeart/2011/layout/CircleProcess"/>
    <dgm:cxn modelId="{E5D17F8A-7311-40D7-BA2B-46C6588E642F}" type="presParOf" srcId="{54E76BA9-2B78-4F34-B652-549CC20F5AD8}" destId="{6E7BD5EC-3A41-4AD2-AF23-D2BBF6438DD4}" srcOrd="1" destOrd="0" presId="urn:microsoft.com/office/officeart/2011/layout/CircleProcess"/>
    <dgm:cxn modelId="{6BF58B45-C730-4414-8FA7-6417DE5126A5}" type="presParOf" srcId="{6E7BD5EC-3A41-4AD2-AF23-D2BBF6438DD4}" destId="{AB93CA0C-44F3-4352-9AED-2FBDCD2831ED}" srcOrd="0" destOrd="0" presId="urn:microsoft.com/office/officeart/2011/layout/CircleProcess"/>
    <dgm:cxn modelId="{6C2B9761-E130-44EA-8C7A-C4761148CB27}" type="presParOf" srcId="{54E76BA9-2B78-4F34-B652-549CC20F5AD8}" destId="{0BD13F7B-1B85-4F9F-B760-55474CF14ABA}" srcOrd="2" destOrd="0" presId="urn:microsoft.com/office/officeart/2011/layout/CircleProcess"/>
    <dgm:cxn modelId="{2FE2FF13-72B6-4C2A-B0D7-FA859F3CC2B4}" type="presParOf" srcId="{54E76BA9-2B78-4F34-B652-549CC20F5AD8}" destId="{03A8C254-5F12-41E0-844A-9131049A2259}" srcOrd="3" destOrd="0" presId="urn:microsoft.com/office/officeart/2011/layout/CircleProcess"/>
    <dgm:cxn modelId="{E19A6EB4-7219-4C4D-B076-30ADE32C558E}" type="presParOf" srcId="{03A8C254-5F12-41E0-844A-9131049A2259}" destId="{77615BEB-484E-42BF-B121-666D210D991B}" srcOrd="0" destOrd="0" presId="urn:microsoft.com/office/officeart/2011/layout/CircleProcess"/>
    <dgm:cxn modelId="{050620AA-4D25-420B-93EE-A07A0E5F8758}" type="presParOf" srcId="{54E76BA9-2B78-4F34-B652-549CC20F5AD8}" destId="{0E507146-A9DA-485C-B4B8-055ED0A5B1DB}" srcOrd="4" destOrd="0" presId="urn:microsoft.com/office/officeart/2011/layout/CircleProcess"/>
    <dgm:cxn modelId="{673A5097-8BDC-416A-82F7-72C509FB5D42}" type="presParOf" srcId="{0E507146-A9DA-485C-B4B8-055ED0A5B1DB}" destId="{2D13EEFD-BC1B-461E-9276-014869FC747E}" srcOrd="0" destOrd="0" presId="urn:microsoft.com/office/officeart/2011/layout/CircleProcess"/>
    <dgm:cxn modelId="{2DD4D300-9F2C-42F5-BC79-0F1F8766C3B4}" type="presParOf" srcId="{54E76BA9-2B78-4F34-B652-549CC20F5AD8}" destId="{BC831C3B-3A75-4EA9-8185-0BC13DC79F70}" srcOrd="5" destOrd="0" presId="urn:microsoft.com/office/officeart/2011/layout/CircleProcess"/>
    <dgm:cxn modelId="{96611884-1D73-4F17-B1EC-8B5E77AAB2F9}" type="presParOf" srcId="{54E76BA9-2B78-4F34-B652-549CC20F5AD8}" destId="{D9B04724-6677-4AC0-B977-F197C166FF48}" srcOrd="6" destOrd="0" presId="urn:microsoft.com/office/officeart/2011/layout/CircleProcess"/>
    <dgm:cxn modelId="{80884F8F-559A-44BE-99B0-AF8BDF8BBF17}" type="presParOf" srcId="{D9B04724-6677-4AC0-B977-F197C166FF48}" destId="{D6EBE847-61EE-4E0D-A66C-60770C8B0295}" srcOrd="0" destOrd="0" presId="urn:microsoft.com/office/officeart/2011/layout/CircleProcess"/>
    <dgm:cxn modelId="{568B15B9-28CF-4FD7-8E9D-DB56A6DC5000}" type="presParOf" srcId="{54E76BA9-2B78-4F34-B652-549CC20F5AD8}" destId="{636FB032-FB52-4D0C-A6EB-EC59514C690E}" srcOrd="7" destOrd="0" presId="urn:microsoft.com/office/officeart/2011/layout/CircleProcess"/>
    <dgm:cxn modelId="{A8C07DEE-665A-4ABA-8735-8F6EE7C7BFB5}" type="presParOf" srcId="{636FB032-FB52-4D0C-A6EB-EC59514C690E}" destId="{62431ABE-C3C2-4888-B975-15B5AC8B9C99}" srcOrd="0" destOrd="0" presId="urn:microsoft.com/office/officeart/2011/layout/CircleProcess"/>
    <dgm:cxn modelId="{556EF8A7-1526-4656-921A-B153667337F3}" type="presParOf" srcId="{54E76BA9-2B78-4F34-B652-549CC20F5AD8}" destId="{2F043DD9-FF4D-4079-B06B-86E3D923F563}" srcOrd="8" destOrd="0" presId="urn:microsoft.com/office/officeart/2011/layout/CircleProcess"/>
    <dgm:cxn modelId="{6F0AA19D-448F-4237-B047-6D99F1994F74}" type="presParOf" srcId="{54E76BA9-2B78-4F34-B652-549CC20F5AD8}" destId="{5D6B1B9E-7844-4AF3-910F-81B309AAAA00}" srcOrd="9" destOrd="0" presId="urn:microsoft.com/office/officeart/2011/layout/CircleProcess"/>
    <dgm:cxn modelId="{3962E98A-6B0C-42F2-BC56-A972127F13A0}" type="presParOf" srcId="{5D6B1B9E-7844-4AF3-910F-81B309AAAA00}" destId="{A95D23BB-04EB-419D-A571-C18B6FC6A89E}" srcOrd="0" destOrd="0" presId="urn:microsoft.com/office/officeart/2011/layout/CircleProcess"/>
    <dgm:cxn modelId="{689BA178-9C05-43E6-8DA0-2B164ABADEDF}" type="presParOf" srcId="{54E76BA9-2B78-4F34-B652-549CC20F5AD8}" destId="{FFD48E4A-4DAC-4966-9DEB-868B467A4212}" srcOrd="10" destOrd="0" presId="urn:microsoft.com/office/officeart/2011/layout/CircleProcess"/>
    <dgm:cxn modelId="{B4B22B89-AF3F-4F1B-B006-A7DDDFFE0E96}" type="presParOf" srcId="{FFD48E4A-4DAC-4966-9DEB-868B467A4212}" destId="{ECB9682C-5D82-4F71-B56B-61A8C6AD249B}" srcOrd="0" destOrd="0" presId="urn:microsoft.com/office/officeart/2011/layout/CircleProcess"/>
    <dgm:cxn modelId="{EFCC03A6-0D4F-4772-8362-7D5452DBBCE5}" type="presParOf" srcId="{54E76BA9-2B78-4F34-B652-549CC20F5AD8}" destId="{FC43EFA3-307F-416B-8A63-986DFFE66695}" srcOrd="11" destOrd="0" presId="urn:microsoft.com/office/officeart/2011/layout/CircleProcess"/>
    <dgm:cxn modelId="{F8F15332-2AB6-4D09-AF32-41A6A756094C}" type="presParOf" srcId="{54E76BA9-2B78-4F34-B652-549CC20F5AD8}" destId="{EE2516AC-918E-4CBD-83D9-C36705D94597}" srcOrd="12" destOrd="0" presId="urn:microsoft.com/office/officeart/2011/layout/CircleProcess"/>
    <dgm:cxn modelId="{F5D02129-6644-4032-9722-FEDA3F88DB89}" type="presParOf" srcId="{EE2516AC-918E-4CBD-83D9-C36705D94597}" destId="{898A3FE4-3733-4B1D-B5F9-8DCB1CE8569A}" srcOrd="0" destOrd="0" presId="urn:microsoft.com/office/officeart/2011/layout/CircleProcess"/>
    <dgm:cxn modelId="{9CD8E524-FBB6-47A3-BEFD-B12008124A21}" type="presParOf" srcId="{54E76BA9-2B78-4F34-B652-549CC20F5AD8}" destId="{B6FB3BA4-8F59-4CFE-8BE6-F11991DE75A2}" srcOrd="13" destOrd="0" presId="urn:microsoft.com/office/officeart/2011/layout/CircleProcess"/>
    <dgm:cxn modelId="{48697C75-0305-4920-891F-1CEBFAD01996}" type="presParOf" srcId="{B6FB3BA4-8F59-4CFE-8BE6-F11991DE75A2}" destId="{3939B4C0-0114-4DD2-A551-A385C957D907}" srcOrd="0" destOrd="0" presId="urn:microsoft.com/office/officeart/2011/layout/CircleProcess"/>
    <dgm:cxn modelId="{DB0A6B2B-97B8-460A-A46A-60C5C3180988}" type="presParOf" srcId="{54E76BA9-2B78-4F34-B652-549CC20F5AD8}" destId="{1CDFC595-C33B-4789-B983-4C193EEEFD89}" srcOrd="14" destOrd="0" presId="urn:microsoft.com/office/officeart/2011/layout/CircleProcess"/>
    <dgm:cxn modelId="{83D03755-17A5-4D8A-89F1-24292ABAF7FF}" type="presParOf" srcId="{54E76BA9-2B78-4F34-B652-549CC20F5AD8}" destId="{C790A37C-FF0A-44E4-899F-88DCED4153EC}" srcOrd="15" destOrd="0" presId="urn:microsoft.com/office/officeart/2011/layout/CircleProcess"/>
    <dgm:cxn modelId="{6B7F8114-054A-4A43-A293-B728E9AAC33A}" type="presParOf" srcId="{C790A37C-FF0A-44E4-899F-88DCED4153EC}" destId="{A9238CD8-35F6-4957-A821-073BF87CD97F}" srcOrd="0" destOrd="0" presId="urn:microsoft.com/office/officeart/2011/layout/CircleProcess"/>
    <dgm:cxn modelId="{F5B92064-49C7-451D-B4A7-B130C8EDA4E0}" type="presParOf" srcId="{54E76BA9-2B78-4F34-B652-549CC20F5AD8}" destId="{7086D576-3BD4-4628-9A6D-B35D260E03EA}" srcOrd="16" destOrd="0" presId="urn:microsoft.com/office/officeart/2011/layout/CircleProcess"/>
    <dgm:cxn modelId="{5EEC192F-205D-468F-B0A0-ED18013FC086}" type="presParOf" srcId="{7086D576-3BD4-4628-9A6D-B35D260E03EA}" destId="{3CEC848C-2324-4755-A513-6338D7082BD4}" srcOrd="0" destOrd="0" presId="urn:microsoft.com/office/officeart/2011/layout/CircleProcess"/>
    <dgm:cxn modelId="{FCB8084A-EA1E-495A-BA55-A5C1D9E79B70}" type="presParOf" srcId="{54E76BA9-2B78-4F34-B652-549CC20F5AD8}" destId="{8A9AB315-036A-440E-97CB-D91DCBE5CC1F}" srcOrd="17" destOrd="0" presId="urn:microsoft.com/office/officeart/2011/layout/CircleProcess"/>
    <dgm:cxn modelId="{C0DFD357-3936-4E23-813F-AF81B440F9C5}" type="presParOf" srcId="{54E76BA9-2B78-4F34-B652-549CC20F5AD8}" destId="{75329575-E4D0-4B5F-9CFC-9620ED1FF121}" srcOrd="18" destOrd="0" presId="urn:microsoft.com/office/officeart/2011/layout/CircleProcess"/>
    <dgm:cxn modelId="{B9D91089-D1B5-4611-9807-C74E13829178}" type="presParOf" srcId="{75329575-E4D0-4B5F-9CFC-9620ED1FF121}" destId="{F54BC086-3B3D-4C36-873E-6D57163F572D}" srcOrd="0" destOrd="0" presId="urn:microsoft.com/office/officeart/2011/layout/CircleProcess"/>
    <dgm:cxn modelId="{4FE0944B-C0AF-4619-87AD-449D7B1FB1C7}" type="presParOf" srcId="{54E76BA9-2B78-4F34-B652-549CC20F5AD8}" destId="{72C06B38-E723-46A7-AAC0-9BC7BC158D94}" srcOrd="19" destOrd="0" presId="urn:microsoft.com/office/officeart/2011/layout/CircleProcess"/>
    <dgm:cxn modelId="{86664B8D-9A68-42FB-B27B-4D2ABECB6F35}" type="presParOf" srcId="{72C06B38-E723-46A7-AAC0-9BC7BC158D94}" destId="{42915E5F-AFA7-4A32-8167-CD444DD1B277}" srcOrd="0" destOrd="0" presId="urn:microsoft.com/office/officeart/2011/layout/CircleProcess"/>
    <dgm:cxn modelId="{684D99DA-D2EB-4794-A92A-50ABD367F03E}" type="presParOf" srcId="{54E76BA9-2B78-4F34-B652-549CC20F5AD8}" destId="{5A0A2113-4DAB-4659-B50B-5DC0935EB2B8}" srcOrd="20" destOrd="0" presId="urn:microsoft.com/office/officeart/2011/layout/CircleProcess"/>
    <dgm:cxn modelId="{7DFF7DAB-147F-4EE5-AC32-2CB8562229BA}" type="presParOf" srcId="{54E76BA9-2B78-4F34-B652-549CC20F5AD8}" destId="{E4FB6EE8-6DF0-4D0E-A683-50B734736BCB}" srcOrd="21" destOrd="0" presId="urn:microsoft.com/office/officeart/2011/layout/CircleProcess"/>
    <dgm:cxn modelId="{F680DCFC-4905-4939-89B7-5C305255923A}" type="presParOf" srcId="{E4FB6EE8-6DF0-4D0E-A683-50B734736BCB}" destId="{DCED01D2-D87A-45FF-BFDC-2A12B8F29AE6}" srcOrd="0" destOrd="0" presId="urn:microsoft.com/office/officeart/2011/layout/CircleProcess"/>
    <dgm:cxn modelId="{68679CE7-9B0F-4BEB-BAED-E80B08985235}" type="presParOf" srcId="{54E76BA9-2B78-4F34-B652-549CC20F5AD8}" destId="{DBC39D5F-10BF-43FE-A5F5-78EC9D9F2ACF}" srcOrd="22" destOrd="0" presId="urn:microsoft.com/office/officeart/2011/layout/CircleProcess"/>
    <dgm:cxn modelId="{435C026B-8732-4D39-B56A-A5BAF4271CA6}" type="presParOf" srcId="{DBC39D5F-10BF-43FE-A5F5-78EC9D9F2ACF}" destId="{B346007E-C0A1-433A-A257-0A16617BD76E}" srcOrd="0" destOrd="0" presId="urn:microsoft.com/office/officeart/2011/layout/CircleProcess"/>
    <dgm:cxn modelId="{BFD78AE7-41D2-42A7-BEB3-6DEBAF6C1658}" type="presParOf" srcId="{54E76BA9-2B78-4F34-B652-549CC20F5AD8}" destId="{4FBAE355-30C6-41D6-A84D-ED3D5D089285}" srcOrd="23"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9094B-9DD4-4455-BA2C-5F56A1237FB5}">
      <dsp:nvSpPr>
        <dsp:cNvPr id="0" name=""/>
        <dsp:cNvSpPr/>
      </dsp:nvSpPr>
      <dsp:spPr>
        <a:xfrm>
          <a:off x="1392215" y="656461"/>
          <a:ext cx="2886469" cy="2232172"/>
        </a:xfrm>
        <a:prstGeom prst="hexagon">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0" kern="1200" dirty="0">
              <a:ea typeface="Times New Roman" panose="02020603050405020304" pitchFamily="18" charset="0"/>
              <a:cs typeface="Courier"/>
            </a:rPr>
            <a:t>More direct measure of developed landscape</a:t>
          </a:r>
          <a:endParaRPr lang="en-US" sz="2000" b="0" kern="1200" dirty="0"/>
        </a:p>
      </dsp:txBody>
      <dsp:txXfrm>
        <a:off x="1818768" y="986324"/>
        <a:ext cx="2033363" cy="1572446"/>
      </dsp:txXfrm>
    </dsp:sp>
    <dsp:sp modelId="{8F5F388C-CCC0-40B6-B3DD-6D23FC4FDEB4}">
      <dsp:nvSpPr>
        <dsp:cNvPr id="0" name=""/>
        <dsp:cNvSpPr/>
      </dsp:nvSpPr>
      <dsp:spPr>
        <a:xfrm>
          <a:off x="1384284" y="2921880"/>
          <a:ext cx="2886469" cy="2232172"/>
        </a:xfrm>
        <a:prstGeom prst="hexagon">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0" kern="1200" dirty="0"/>
            <a:t>425 housing units per square mile (HPSM) for initial cores</a:t>
          </a:r>
        </a:p>
        <a:p>
          <a:pPr marL="0" lvl="0" indent="0" algn="ctr" defTabSz="711200">
            <a:lnSpc>
              <a:spcPct val="90000"/>
            </a:lnSpc>
            <a:spcBef>
              <a:spcPct val="0"/>
            </a:spcBef>
            <a:spcAft>
              <a:spcPct val="35000"/>
            </a:spcAft>
            <a:buFont typeface="Arial" panose="020B0604020202020204" pitchFamily="34" charset="0"/>
            <a:buNone/>
          </a:pPr>
          <a:r>
            <a:rPr lang="en-US" sz="1600" b="0" kern="1200" dirty="0"/>
            <a:t>200 HPSM to fill in extent of urban areas</a:t>
          </a:r>
        </a:p>
        <a:p>
          <a:pPr marL="0" lvl="0" indent="0" algn="ctr" defTabSz="711200">
            <a:lnSpc>
              <a:spcPct val="90000"/>
            </a:lnSpc>
            <a:spcBef>
              <a:spcPct val="0"/>
            </a:spcBef>
            <a:spcAft>
              <a:spcPct val="35000"/>
            </a:spcAft>
            <a:buFont typeface="Arial" panose="020B0604020202020204" pitchFamily="34" charset="0"/>
            <a:buNone/>
          </a:pPr>
          <a:r>
            <a:rPr lang="en-US" sz="1600" b="0" kern="1200" dirty="0"/>
            <a:t>1,275 HPSM to ensure each urban area has a high-density nucleus</a:t>
          </a:r>
        </a:p>
      </dsp:txBody>
      <dsp:txXfrm>
        <a:off x="1810837" y="3251743"/>
        <a:ext cx="2033363" cy="1572446"/>
      </dsp:txXfrm>
    </dsp:sp>
    <dsp:sp modelId="{5F932FEA-1723-4CFA-818D-27151AA3AE6B}">
      <dsp:nvSpPr>
        <dsp:cNvPr id="0" name=""/>
        <dsp:cNvSpPr/>
      </dsp:nvSpPr>
      <dsp:spPr>
        <a:xfrm>
          <a:off x="6112775" y="2918244"/>
          <a:ext cx="2886469" cy="2232172"/>
        </a:xfrm>
        <a:prstGeom prst="hexagon">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0" kern="1200" dirty="0">
              <a:ea typeface="Times New Roman" panose="02020603050405020304" pitchFamily="18" charset="0"/>
              <a:cs typeface="Courier"/>
            </a:rPr>
            <a:t>Census block-level housing unit counts are invariant</a:t>
          </a:r>
          <a:endParaRPr lang="en-US" sz="2000" b="0" kern="1200" dirty="0"/>
        </a:p>
      </dsp:txBody>
      <dsp:txXfrm>
        <a:off x="6539328" y="3248107"/>
        <a:ext cx="2033363" cy="1572446"/>
      </dsp:txXfrm>
    </dsp:sp>
    <dsp:sp modelId="{CC7A28D8-6437-49C0-9C48-A2B5A0C350C8}">
      <dsp:nvSpPr>
        <dsp:cNvPr id="0" name=""/>
        <dsp:cNvSpPr/>
      </dsp:nvSpPr>
      <dsp:spPr>
        <a:xfrm>
          <a:off x="6092064" y="651944"/>
          <a:ext cx="2886469" cy="2232172"/>
        </a:xfrm>
        <a:prstGeom prst="hexagon">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0" kern="1200" dirty="0">
              <a:ea typeface="Times New Roman" panose="02020603050405020304" pitchFamily="18" charset="0"/>
              <a:cs typeface="Courier"/>
            </a:rPr>
            <a:t>Ability to update extent of Urban Areas between censuses</a:t>
          </a:r>
          <a:endParaRPr lang="en-US" sz="2000" b="0" kern="1200" dirty="0"/>
        </a:p>
      </dsp:txBody>
      <dsp:txXfrm>
        <a:off x="6518617" y="981807"/>
        <a:ext cx="2033363" cy="1572446"/>
      </dsp:txXfrm>
    </dsp:sp>
    <dsp:sp modelId="{2BFB68EF-CCB4-4711-9EB3-566CC6BF3DA9}">
      <dsp:nvSpPr>
        <dsp:cNvPr id="0" name=""/>
        <dsp:cNvSpPr/>
      </dsp:nvSpPr>
      <dsp:spPr>
        <a:xfrm>
          <a:off x="3743076" y="1800649"/>
          <a:ext cx="2886469" cy="2232172"/>
        </a:xfrm>
        <a:prstGeom prst="hexagon">
          <a:avLst/>
        </a:prstGeom>
        <a:blipFill rotWithShape="0">
          <a:blip xmlns:r="http://schemas.openxmlformats.org/officeDocument/2006/relationships" r:embed="rId1">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Font typeface="Arial" panose="020B0604020202020204" pitchFamily="34" charset="0"/>
            <a:buNone/>
          </a:pPr>
          <a:endParaRPr lang="en-US" sz="6500" b="0" kern="1200" dirty="0"/>
        </a:p>
      </dsp:txBody>
      <dsp:txXfrm>
        <a:off x="4169629" y="2130512"/>
        <a:ext cx="2033363" cy="1572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62D38-036C-4F7C-9B4D-C22B3C8C8070}">
      <dsp:nvSpPr>
        <dsp:cNvPr id="0" name=""/>
        <dsp:cNvSpPr/>
      </dsp:nvSpPr>
      <dsp:spPr>
        <a:xfrm>
          <a:off x="10665517" y="2773526"/>
          <a:ext cx="1418229" cy="141884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93CA0C-44F3-4352-9AED-2FBDCD2831ED}">
      <dsp:nvSpPr>
        <dsp:cNvPr id="0" name=""/>
        <dsp:cNvSpPr/>
      </dsp:nvSpPr>
      <dsp:spPr>
        <a:xfrm>
          <a:off x="10712114" y="2820829"/>
          <a:ext cx="1323839" cy="1324237"/>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Naming</a:t>
          </a:r>
        </a:p>
      </dsp:txBody>
      <dsp:txXfrm>
        <a:off x="10900893" y="3010042"/>
        <a:ext cx="946282" cy="945812"/>
      </dsp:txXfrm>
    </dsp:sp>
    <dsp:sp modelId="{77615BEB-484E-42BF-B121-666D210D991B}">
      <dsp:nvSpPr>
        <dsp:cNvPr id="0" name=""/>
        <dsp:cNvSpPr/>
      </dsp:nvSpPr>
      <dsp:spPr>
        <a:xfrm rot="2700000">
          <a:off x="9198162" y="2773570"/>
          <a:ext cx="1418506" cy="1418506"/>
        </a:xfrm>
        <a:prstGeom prst="teardrop">
          <a:avLst>
            <a:gd name="adj" fmla="val 100000"/>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13EEFD-BC1B-461E-9276-014869FC747E}">
      <dsp:nvSpPr>
        <dsp:cNvPr id="0" name=""/>
        <dsp:cNvSpPr/>
      </dsp:nvSpPr>
      <dsp:spPr>
        <a:xfrm>
          <a:off x="9246093" y="2820829"/>
          <a:ext cx="1323839" cy="1324237"/>
        </a:xfrm>
        <a:prstGeom prst="ellipse">
          <a:avLst/>
        </a:prstGeom>
        <a:solidFill>
          <a:schemeClr val="lt1">
            <a:alpha val="90000"/>
            <a:hueOff val="0"/>
            <a:satOff val="0"/>
            <a:lumOff val="0"/>
            <a:alphaOff val="0"/>
          </a:schemeClr>
        </a:solidFill>
        <a:ln w="12700" cap="flat" cmpd="sng" algn="ctr">
          <a:solidFill>
            <a:schemeClr val="accent2">
              <a:hueOff val="-207909"/>
              <a:satOff val="-11990"/>
              <a:lumOff val="123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Splitting</a:t>
          </a:r>
        </a:p>
      </dsp:txBody>
      <dsp:txXfrm>
        <a:off x="9434872" y="3010042"/>
        <a:ext cx="946282" cy="945812"/>
      </dsp:txXfrm>
    </dsp:sp>
    <dsp:sp modelId="{D6EBE847-61EE-4E0D-A66C-60770C8B0295}">
      <dsp:nvSpPr>
        <dsp:cNvPr id="0" name=""/>
        <dsp:cNvSpPr/>
      </dsp:nvSpPr>
      <dsp:spPr>
        <a:xfrm rot="2700000">
          <a:off x="7732141" y="2773570"/>
          <a:ext cx="1418506" cy="1418506"/>
        </a:xfrm>
        <a:prstGeom prst="teardrop">
          <a:avLst>
            <a:gd name="adj" fmla="val 100000"/>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431ABE-C3C2-4888-B975-15B5AC8B9C99}">
      <dsp:nvSpPr>
        <dsp:cNvPr id="0" name=""/>
        <dsp:cNvSpPr/>
      </dsp:nvSpPr>
      <dsp:spPr>
        <a:xfrm>
          <a:off x="7780072" y="2820829"/>
          <a:ext cx="1323839" cy="1324237"/>
        </a:xfrm>
        <a:prstGeom prst="ellipse">
          <a:avLst/>
        </a:prstGeom>
        <a:solidFill>
          <a:schemeClr val="lt1">
            <a:alpha val="90000"/>
            <a:hueOff val="0"/>
            <a:satOff val="0"/>
            <a:lumOff val="0"/>
            <a:alphaOff val="0"/>
          </a:schemeClr>
        </a:solidFill>
        <a:ln w="12700" cap="flat" cmpd="sng" algn="ctr">
          <a:solidFill>
            <a:schemeClr val="accent2">
              <a:hueOff val="-415818"/>
              <a:satOff val="-23979"/>
              <a:lumOff val="24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Urban Area Aggregations</a:t>
          </a:r>
        </a:p>
      </dsp:txBody>
      <dsp:txXfrm>
        <a:off x="7968851" y="3010042"/>
        <a:ext cx="946282" cy="945812"/>
      </dsp:txXfrm>
    </dsp:sp>
    <dsp:sp modelId="{A95D23BB-04EB-419D-A571-C18B6FC6A89E}">
      <dsp:nvSpPr>
        <dsp:cNvPr id="0" name=""/>
        <dsp:cNvSpPr/>
      </dsp:nvSpPr>
      <dsp:spPr>
        <a:xfrm rot="2700000">
          <a:off x="6266120" y="2773570"/>
          <a:ext cx="1418506" cy="1418506"/>
        </a:xfrm>
        <a:prstGeom prst="teardrop">
          <a:avLst>
            <a:gd name="adj" fmla="val 100000"/>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B9682C-5D82-4F71-B56B-61A8C6AD249B}">
      <dsp:nvSpPr>
        <dsp:cNvPr id="0" name=""/>
        <dsp:cNvSpPr/>
      </dsp:nvSpPr>
      <dsp:spPr>
        <a:xfrm>
          <a:off x="6314051" y="2820829"/>
          <a:ext cx="1323839" cy="1324237"/>
        </a:xfrm>
        <a:prstGeom prst="ellipse">
          <a:avLst/>
        </a:prstGeom>
        <a:solidFill>
          <a:schemeClr val="lt1">
            <a:alpha val="90000"/>
            <a:hueOff val="0"/>
            <a:satOff val="0"/>
            <a:lumOff val="0"/>
            <a:alphaOff val="0"/>
          </a:schemeClr>
        </a:solidFill>
        <a:ln w="12700" cap="flat" cmpd="sng" algn="ctr">
          <a:solidFill>
            <a:schemeClr val="accent2">
              <a:hueOff val="-623727"/>
              <a:satOff val="-35969"/>
              <a:lumOff val="369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Merging</a:t>
          </a:r>
        </a:p>
      </dsp:txBody>
      <dsp:txXfrm>
        <a:off x="6502829" y="3010042"/>
        <a:ext cx="946282" cy="945812"/>
      </dsp:txXfrm>
    </dsp:sp>
    <dsp:sp modelId="{898A3FE4-3733-4B1D-B5F9-8DCB1CE8569A}">
      <dsp:nvSpPr>
        <dsp:cNvPr id="0" name=""/>
        <dsp:cNvSpPr/>
      </dsp:nvSpPr>
      <dsp:spPr>
        <a:xfrm rot="2700000">
          <a:off x="4800099" y="2773570"/>
          <a:ext cx="1418506" cy="1418506"/>
        </a:xfrm>
        <a:prstGeom prst="teardrop">
          <a:avLst>
            <a:gd name="adj" fmla="val 100000"/>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39B4C0-0114-4DD2-A551-A385C957D907}">
      <dsp:nvSpPr>
        <dsp:cNvPr id="0" name=""/>
        <dsp:cNvSpPr/>
      </dsp:nvSpPr>
      <dsp:spPr>
        <a:xfrm>
          <a:off x="4848030" y="2820829"/>
          <a:ext cx="1323839" cy="1324237"/>
        </a:xfrm>
        <a:prstGeom prst="ellipse">
          <a:avLst/>
        </a:prstGeom>
        <a:solidFill>
          <a:schemeClr val="lt1">
            <a:alpha val="90000"/>
            <a:hueOff val="0"/>
            <a:satOff val="0"/>
            <a:lumOff val="0"/>
            <a:alphaOff val="0"/>
          </a:schemeClr>
        </a:solidFill>
        <a:ln w="12700" cap="flat" cmpd="sng" algn="ctr">
          <a:solidFill>
            <a:schemeClr val="accent2">
              <a:hueOff val="-831636"/>
              <a:satOff val="-47959"/>
              <a:lumOff val="49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Final Qualification</a:t>
          </a:r>
        </a:p>
      </dsp:txBody>
      <dsp:txXfrm>
        <a:off x="5036808" y="3010042"/>
        <a:ext cx="946282" cy="945812"/>
      </dsp:txXfrm>
    </dsp:sp>
    <dsp:sp modelId="{A9238CD8-35F6-4957-A821-073BF87CD97F}">
      <dsp:nvSpPr>
        <dsp:cNvPr id="0" name=""/>
        <dsp:cNvSpPr/>
      </dsp:nvSpPr>
      <dsp:spPr>
        <a:xfrm rot="2700000">
          <a:off x="3334077" y="2773570"/>
          <a:ext cx="1418506" cy="1418506"/>
        </a:xfrm>
        <a:prstGeom prst="teardrop">
          <a:avLst>
            <a:gd name="adj" fmla="val 100000"/>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EC848C-2324-4755-A513-6338D7082BD4}">
      <dsp:nvSpPr>
        <dsp:cNvPr id="0" name=""/>
        <dsp:cNvSpPr/>
      </dsp:nvSpPr>
      <dsp:spPr>
        <a:xfrm>
          <a:off x="3382008" y="2820829"/>
          <a:ext cx="1323839" cy="1324237"/>
        </a:xfrm>
        <a:prstGeom prst="ellipse">
          <a:avLst/>
        </a:prstGeom>
        <a:solidFill>
          <a:schemeClr val="lt1">
            <a:alpha val="90000"/>
            <a:hueOff val="0"/>
            <a:satOff val="0"/>
            <a:lumOff val="0"/>
            <a:alphaOff val="0"/>
          </a:schemeClr>
        </a:solidFill>
        <a:ln w="12700" cap="flat" cmpd="sng" algn="ctr">
          <a:solidFill>
            <a:schemeClr val="accent2">
              <a:hueOff val="-1039545"/>
              <a:satOff val="-59949"/>
              <a:lumOff val="61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Low Density Fill</a:t>
          </a:r>
        </a:p>
      </dsp:txBody>
      <dsp:txXfrm>
        <a:off x="3570787" y="3010042"/>
        <a:ext cx="946282" cy="945812"/>
      </dsp:txXfrm>
    </dsp:sp>
    <dsp:sp modelId="{F54BC086-3B3D-4C36-873E-6D57163F572D}">
      <dsp:nvSpPr>
        <dsp:cNvPr id="0" name=""/>
        <dsp:cNvSpPr/>
      </dsp:nvSpPr>
      <dsp:spPr>
        <a:xfrm rot="2700000">
          <a:off x="1868056" y="2773570"/>
          <a:ext cx="1418506" cy="1418506"/>
        </a:xfrm>
        <a:prstGeom prst="teardrop">
          <a:avLst>
            <a:gd name="adj" fmla="val 100000"/>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915E5F-AFA7-4A32-8167-CD444DD1B277}">
      <dsp:nvSpPr>
        <dsp:cNvPr id="0" name=""/>
        <dsp:cNvSpPr/>
      </dsp:nvSpPr>
      <dsp:spPr>
        <a:xfrm>
          <a:off x="1915987" y="2820829"/>
          <a:ext cx="1323839" cy="1324237"/>
        </a:xfrm>
        <a:prstGeom prst="ellipse">
          <a:avLst/>
        </a:prstGeom>
        <a:solidFill>
          <a:schemeClr val="lt1">
            <a:alpha val="90000"/>
            <a:hueOff val="0"/>
            <a:satOff val="0"/>
            <a:lumOff val="0"/>
            <a:alphaOff val="0"/>
          </a:schemeClr>
        </a:solidFill>
        <a:ln w="12700" cap="flat" cmpd="sng" algn="ctr">
          <a:solidFill>
            <a:schemeClr val="accent2">
              <a:hueOff val="-1247454"/>
              <a:satOff val="-71938"/>
              <a:lumOff val="739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Hops and Jumps</a:t>
          </a:r>
        </a:p>
      </dsp:txBody>
      <dsp:txXfrm>
        <a:off x="2104766" y="3010042"/>
        <a:ext cx="946282" cy="945812"/>
      </dsp:txXfrm>
    </dsp:sp>
    <dsp:sp modelId="{DCED01D2-D87A-45FF-BFDC-2A12B8F29AE6}">
      <dsp:nvSpPr>
        <dsp:cNvPr id="0" name=""/>
        <dsp:cNvSpPr/>
      </dsp:nvSpPr>
      <dsp:spPr>
        <a:xfrm rot="2700000">
          <a:off x="402035" y="2773570"/>
          <a:ext cx="1418506" cy="1418506"/>
        </a:xfrm>
        <a:prstGeom prst="teardrop">
          <a:avLst>
            <a:gd name="adj" fmla="val 10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46007E-C0A1-433A-A257-0A16617BD76E}">
      <dsp:nvSpPr>
        <dsp:cNvPr id="0" name=""/>
        <dsp:cNvSpPr/>
      </dsp:nvSpPr>
      <dsp:spPr>
        <a:xfrm>
          <a:off x="449966" y="2820829"/>
          <a:ext cx="1323839" cy="1324237"/>
        </a:xfrm>
        <a:prstGeom prst="ellipse">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Initial Qualification</a:t>
          </a:r>
        </a:p>
      </dsp:txBody>
      <dsp:txXfrm>
        <a:off x="638744" y="3010042"/>
        <a:ext cx="946282" cy="94581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A235F9E-7F22-46ED-A69C-0DF20990157C}" type="datetimeFigureOut">
              <a:rPr lang="en-US" smtClean="0"/>
              <a:t>9/20/2022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6A33367-C7DD-4070-8A8A-4A94FB71ED67}" type="slidenum">
              <a:rPr lang="en-US" smtClean="0"/>
              <a:t>‹#›</a:t>
            </a:fld>
            <a:endParaRPr lang="en-US"/>
          </a:p>
        </p:txBody>
      </p:sp>
    </p:spTree>
    <p:extLst>
      <p:ext uri="{BB962C8B-B14F-4D97-AF65-F5344CB8AC3E}">
        <p14:creationId xmlns:p14="http://schemas.microsoft.com/office/powerpoint/2010/main" val="3798859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Tahoma" pitchFamily="34" charset="0"/>
              </a:defRPr>
            </a:lvl1pPr>
            <a:lvl2pPr marL="742950" indent="-285750" defTabSz="930275" eaLnBrk="0" hangingPunct="0">
              <a:spcBef>
                <a:spcPct val="30000"/>
              </a:spcBef>
              <a:defRPr sz="1200">
                <a:solidFill>
                  <a:schemeClr val="tx1"/>
                </a:solidFill>
                <a:latin typeface="Tahoma" pitchFamily="34" charset="0"/>
              </a:defRPr>
            </a:lvl2pPr>
            <a:lvl3pPr marL="1143000" indent="-228600" defTabSz="930275" eaLnBrk="0" hangingPunct="0">
              <a:spcBef>
                <a:spcPct val="30000"/>
              </a:spcBef>
              <a:defRPr sz="1200">
                <a:solidFill>
                  <a:schemeClr val="tx1"/>
                </a:solidFill>
                <a:latin typeface="Tahoma" pitchFamily="34" charset="0"/>
              </a:defRPr>
            </a:lvl3pPr>
            <a:lvl4pPr marL="1600200" indent="-228600" defTabSz="930275" eaLnBrk="0" hangingPunct="0">
              <a:spcBef>
                <a:spcPct val="30000"/>
              </a:spcBef>
              <a:defRPr sz="1200">
                <a:solidFill>
                  <a:schemeClr val="tx1"/>
                </a:solidFill>
                <a:latin typeface="Tahoma" pitchFamily="34" charset="0"/>
              </a:defRPr>
            </a:lvl4pPr>
            <a:lvl5pPr marL="2057400" indent="-228600" defTabSz="930275" eaLnBrk="0" hangingPunct="0">
              <a:spcBef>
                <a:spcPct val="30000"/>
              </a:spcBef>
              <a:defRPr sz="1200">
                <a:solidFill>
                  <a:schemeClr val="tx1"/>
                </a:solidFill>
                <a:latin typeface="Tahoma" pitchFamily="34" charset="0"/>
              </a:defRPr>
            </a:lvl5pPr>
            <a:lvl6pPr marL="2514600" indent="-228600" defTabSz="930275" eaLnBrk="0" fontAlgn="base" hangingPunct="0">
              <a:spcBef>
                <a:spcPct val="30000"/>
              </a:spcBef>
              <a:spcAft>
                <a:spcPct val="0"/>
              </a:spcAft>
              <a:defRPr sz="1200">
                <a:solidFill>
                  <a:schemeClr val="tx1"/>
                </a:solidFill>
                <a:latin typeface="Tahoma" pitchFamily="34" charset="0"/>
              </a:defRPr>
            </a:lvl6pPr>
            <a:lvl7pPr marL="2971800" indent="-228600" defTabSz="930275" eaLnBrk="0" fontAlgn="base" hangingPunct="0">
              <a:spcBef>
                <a:spcPct val="30000"/>
              </a:spcBef>
              <a:spcAft>
                <a:spcPct val="0"/>
              </a:spcAft>
              <a:defRPr sz="1200">
                <a:solidFill>
                  <a:schemeClr val="tx1"/>
                </a:solidFill>
                <a:latin typeface="Tahoma" pitchFamily="34" charset="0"/>
              </a:defRPr>
            </a:lvl7pPr>
            <a:lvl8pPr marL="3429000" indent="-228600" defTabSz="930275" eaLnBrk="0" fontAlgn="base" hangingPunct="0">
              <a:spcBef>
                <a:spcPct val="30000"/>
              </a:spcBef>
              <a:spcAft>
                <a:spcPct val="0"/>
              </a:spcAft>
              <a:defRPr sz="1200">
                <a:solidFill>
                  <a:schemeClr val="tx1"/>
                </a:solidFill>
                <a:latin typeface="Tahoma" pitchFamily="34" charset="0"/>
              </a:defRPr>
            </a:lvl8pPr>
            <a:lvl9pPr marL="3886200" indent="-228600" defTabSz="930275" eaLnBrk="0" fontAlgn="base" hangingPunct="0">
              <a:spcBef>
                <a:spcPct val="30000"/>
              </a:spcBef>
              <a:spcAft>
                <a:spcPct val="0"/>
              </a:spcAft>
              <a:defRPr sz="1200">
                <a:solidFill>
                  <a:schemeClr val="tx1"/>
                </a:solidFill>
                <a:latin typeface="Tahoma" pitchFamily="34" charset="0"/>
              </a:defRPr>
            </a:lvl9pPr>
          </a:lstStyle>
          <a:p>
            <a:pPr eaLnBrk="1" hangingPunct="1">
              <a:spcBef>
                <a:spcPct val="0"/>
              </a:spcBef>
            </a:pPr>
            <a:fld id="{8AFCC83D-2701-4452-8AC7-C677E4A9853C}" type="slidenum">
              <a:rPr lang="en-US" altLang="en-US" smtClean="0"/>
              <a:pPr eaLnBrk="1" hangingPunct="1">
                <a:spcBef>
                  <a:spcPct val="0"/>
                </a:spcBef>
              </a:pPr>
              <a:t>1</a:t>
            </a:fld>
            <a:endParaRPr lang="en-US" altLang="en-US"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effectLst/>
            </a:endParaRPr>
          </a:p>
          <a:p>
            <a:pPr eaLnBrk="1" hangingPunct="1"/>
            <a:endParaRPr lang="en-US" dirty="0"/>
          </a:p>
          <a:p>
            <a:endParaRPr lang="en-US" altLang="en-US" dirty="0"/>
          </a:p>
          <a:p>
            <a:endParaRPr lang="en-US" altLang="en-US" dirty="0"/>
          </a:p>
          <a:p>
            <a:pPr eaLnBrk="1" hangingPunct="1"/>
            <a:endParaRPr lang="en-US" altLang="en-US" dirty="0"/>
          </a:p>
        </p:txBody>
      </p:sp>
    </p:spTree>
    <p:extLst>
      <p:ext uri="{BB962C8B-B14F-4D97-AF65-F5344CB8AC3E}">
        <p14:creationId xmlns:p14="http://schemas.microsoft.com/office/powerpoint/2010/main" val="3850124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A33367-C7DD-4070-8A8A-4A94FB71ED67}" type="slidenum">
              <a:rPr lang="en-US" smtClean="0"/>
              <a:t>19</a:t>
            </a:fld>
            <a:endParaRPr lang="en-US" dirty="0"/>
          </a:p>
        </p:txBody>
      </p:sp>
    </p:spTree>
    <p:extLst>
      <p:ext uri="{BB962C8B-B14F-4D97-AF65-F5344CB8AC3E}">
        <p14:creationId xmlns:p14="http://schemas.microsoft.com/office/powerpoint/2010/main" val="1692178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A33367-C7DD-4070-8A8A-4A94FB71ED67}" type="slidenum">
              <a:rPr lang="en-US" smtClean="0"/>
              <a:t>26</a:t>
            </a:fld>
            <a:endParaRPr lang="en-US" dirty="0"/>
          </a:p>
        </p:txBody>
      </p:sp>
    </p:spTree>
    <p:extLst>
      <p:ext uri="{BB962C8B-B14F-4D97-AF65-F5344CB8AC3E}">
        <p14:creationId xmlns:p14="http://schemas.microsoft.com/office/powerpoint/2010/main" val="2961249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254000" y="76200"/>
            <a:ext cx="6502400" cy="3657600"/>
          </a:xfrm>
          <a:ln/>
        </p:spPr>
      </p:sp>
      <p:sp>
        <p:nvSpPr>
          <p:cNvPr id="51203" name="Notes Placeholder 2"/>
          <p:cNvSpPr>
            <a:spLocks noGrp="1"/>
          </p:cNvSpPr>
          <p:nvPr>
            <p:ph type="body" idx="1"/>
          </p:nvPr>
        </p:nvSpPr>
        <p:spPr>
          <a:xfrm>
            <a:off x="304800" y="3733800"/>
            <a:ext cx="6400800" cy="5181600"/>
          </a:xfrm>
          <a:noFill/>
          <a:ln/>
        </p:spPr>
        <p:txBody>
          <a:bodyPr/>
          <a:lstStyle/>
          <a:p>
            <a:pPr eaLnBrk="1" hangingPunct="1">
              <a:spcBef>
                <a:spcPct val="0"/>
              </a:spcBef>
            </a:pPr>
            <a:endParaRPr lang="en-US" sz="1300" b="0" dirty="0"/>
          </a:p>
        </p:txBody>
      </p:sp>
      <p:sp>
        <p:nvSpPr>
          <p:cNvPr id="51204" name="Slide Number Placeholder 3"/>
          <p:cNvSpPr>
            <a:spLocks noGrp="1"/>
          </p:cNvSpPr>
          <p:nvPr>
            <p:ph type="sldNum" sz="quarter" idx="5"/>
          </p:nvPr>
        </p:nvSpPr>
        <p:spPr>
          <a:noFill/>
        </p:spPr>
        <p:txBody>
          <a:bodyPr/>
          <a:lstStyle/>
          <a:p>
            <a:fld id="{0B25B270-CC2D-46CD-99C6-96504479E69D}" type="slidenum">
              <a:rPr lang="en-US"/>
              <a:pPr/>
              <a:t>28</a:t>
            </a:fld>
            <a:endParaRPr lang="en-US"/>
          </a:p>
        </p:txBody>
      </p:sp>
    </p:spTree>
    <p:extLst>
      <p:ext uri="{BB962C8B-B14F-4D97-AF65-F5344CB8AC3E}">
        <p14:creationId xmlns:p14="http://schemas.microsoft.com/office/powerpoint/2010/main" val="2573933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477A77D8-C764-44BF-A024-C8E726A766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B959EA99-481D-4B81-86B3-7872CECCF4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A88917F3-EDA9-44F1-88D4-256E9EF5C389}"/>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CEABF92-0BA4-4EC1-8A92-DDE3CCBBFCA0}" type="slidenum">
              <a:rPr lang="en-US" altLang="en-US">
                <a:latin typeface="Calibri" panose="020F0502020204030204" pitchFamily="34" charset="0"/>
              </a:rPr>
              <a:pPr eaLnBrk="1" hangingPunct="1"/>
              <a:t>2</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AED5B321-A6D8-4813-836E-5BD2ECF30E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CAF222F2-D402-45F0-8DC9-A9CA6BC102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2E736EA2-BC74-45B3-A6BD-7440503E410B}"/>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2F61032-CB27-465B-B389-B2C497327D42}" type="slidenum">
              <a:rPr lang="en-US" altLang="en-US">
                <a:latin typeface="Calibri" panose="020F0502020204030204" pitchFamily="34" charset="0"/>
              </a:rPr>
              <a:pPr eaLnBrk="1" hangingPunct="1"/>
              <a:t>3</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89F170CD-AE0A-492B-A005-EB20A2F410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6DC7DE45-DA84-4F35-B55C-1DC93D0A9A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BC461EA7-BC97-48F7-A1A1-C76F54532C92}"/>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225DB1C-9B20-4498-B06B-83F9525DF5B3}" type="slidenum">
              <a:rPr lang="en-US" altLang="en-US">
                <a:latin typeface="Calibri" panose="020F0502020204030204" pitchFamily="34" charset="0"/>
              </a:rPr>
              <a:pPr eaLnBrk="1" hangingPunct="1"/>
              <a:t>4</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89F170CD-AE0A-492B-A005-EB20A2F410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6DC7DE45-DA84-4F35-B55C-1DC93D0A9A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BC461EA7-BC97-48F7-A1A1-C76F54532C92}"/>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225DB1C-9B20-4498-B06B-83F9525DF5B3}" type="slidenum">
              <a:rPr lang="en-US" altLang="en-US">
                <a:latin typeface="Calibri" panose="020F0502020204030204" pitchFamily="34" charset="0"/>
              </a:rPr>
              <a:pPr eaLnBrk="1" hangingPunct="1"/>
              <a:t>5</a:t>
            </a:fld>
            <a:endParaRPr lang="en-US" altLang="en-US">
              <a:latin typeface="Calibri" panose="020F0502020204030204" pitchFamily="34" charset="0"/>
            </a:endParaRPr>
          </a:p>
        </p:txBody>
      </p:sp>
    </p:spTree>
    <p:extLst>
      <p:ext uri="{BB962C8B-B14F-4D97-AF65-F5344CB8AC3E}">
        <p14:creationId xmlns:p14="http://schemas.microsoft.com/office/powerpoint/2010/main" val="2453833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5C3A1A9C-158A-4A4F-BF69-236F2F82FE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32786A75-6C8B-4AD6-B5F0-F1B20082B5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ECE8AD3D-AABC-4FD9-97AE-67E00DA98088}"/>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60B2C00-ACB1-459B-B817-95B8ECFF3094}" type="slidenum">
              <a:rPr lang="en-US" altLang="en-US">
                <a:latin typeface="Calibri" panose="020F0502020204030204" pitchFamily="34" charset="0"/>
              </a:rPr>
              <a:pPr eaLnBrk="1" hangingPunct="1"/>
              <a:t>6</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83D02027-D55F-42F0-9247-DA161FBA38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BB548C0E-F509-460A-B5C8-FAE8B9EB6C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28BEDAD6-B11C-482C-9C5E-C58DD8E52429}"/>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35ADCF4-DB27-4EEF-A389-4DA5B5CD6FCC}" type="slidenum">
              <a:rPr lang="en-US" altLang="en-US">
                <a:latin typeface="Calibri" panose="020F0502020204030204" pitchFamily="34" charset="0"/>
              </a:rPr>
              <a:pPr eaLnBrk="1" hangingPunct="1"/>
              <a:t>7</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98DB9FA-BDFA-4932-BD92-BAF06C291FDB}" type="slidenum">
              <a:rPr lang="en-US" altLang="en-US">
                <a:latin typeface="Calibri" panose="020F0502020204030204" pitchFamily="34" charset="0"/>
              </a:rPr>
              <a:pPr eaLnBrk="1" hangingPunct="1"/>
              <a:t>11</a:t>
            </a:fld>
            <a:endParaRPr lang="en-US" altLang="en-US">
              <a:latin typeface="Calibri" panose="020F0502020204030204" pitchFamily="34" charset="0"/>
            </a:endParaRPr>
          </a:p>
        </p:txBody>
      </p:sp>
    </p:spTree>
    <p:extLst>
      <p:ext uri="{BB962C8B-B14F-4D97-AF65-F5344CB8AC3E}">
        <p14:creationId xmlns:p14="http://schemas.microsoft.com/office/powerpoint/2010/main" val="3291201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p:txBody>
          <a:bodyPr/>
          <a:lstStyle/>
          <a:p>
            <a:pPr>
              <a:defRPr/>
            </a:pPr>
            <a:fld id="{89B7B314-293A-41E8-AB08-31EAC6D5EDFC}" type="slidenum">
              <a:rPr lang="en-US" smtClean="0"/>
              <a:pPr>
                <a:defRPr/>
              </a:pPr>
              <a:t>14</a:t>
            </a:fld>
            <a:endParaRPr lang="en-US"/>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z="1400" dirty="0">
              <a:latin typeface="Arial" charset="0"/>
            </a:endParaRPr>
          </a:p>
        </p:txBody>
      </p:sp>
    </p:spTree>
    <p:extLst>
      <p:ext uri="{BB962C8B-B14F-4D97-AF65-F5344CB8AC3E}">
        <p14:creationId xmlns:p14="http://schemas.microsoft.com/office/powerpoint/2010/main" val="287572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4286397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38400" y="6319447"/>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1203020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38400" y="6319447"/>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1257117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38400" y="6319447"/>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3835003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438400" y="6319447"/>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2350106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438400" y="6319447"/>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2686677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438400" y="6319447"/>
            <a:ext cx="27432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2599559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2438400" y="6319447"/>
            <a:ext cx="27432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2030695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438400" y="6319447"/>
            <a:ext cx="27432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2640345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2438400" y="6319447"/>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1829127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2438400" y="6319447"/>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3194733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3ECC8-719A-498E-B101-491B6A35558E}" type="slidenum">
              <a:rPr lang="en-US" smtClean="0"/>
              <a:t>‹#›</a:t>
            </a:fld>
            <a:endParaRPr lang="en-US"/>
          </a:p>
        </p:txBody>
      </p:sp>
      <p:pic>
        <p:nvPicPr>
          <p:cNvPr id="8" name="Picture 7"/>
          <p:cNvPicPr>
            <a:picLocks noSelect="1"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5325" y="5796743"/>
            <a:ext cx="1810669" cy="1030313"/>
          </a:xfrm>
          <a:prstGeom prst="rect">
            <a:avLst/>
          </a:prstGeom>
        </p:spPr>
      </p:pic>
    </p:spTree>
    <p:extLst>
      <p:ext uri="{BB962C8B-B14F-4D97-AF65-F5344CB8AC3E}">
        <p14:creationId xmlns:p14="http://schemas.microsoft.com/office/powerpoint/2010/main" val="2338593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ers.usda.gov/amber-waves/2008/june/defining-the-rural-in-rural-america/"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2.census.gov/geo/pdfs/reference/ua/Century_of_Defining_Urban.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088571" y="1254801"/>
            <a:ext cx="8936847" cy="811586"/>
          </a:xfrm>
        </p:spPr>
        <p:txBody>
          <a:bodyPr anchor="t">
            <a:normAutofit fontScale="90000"/>
          </a:bodyPr>
          <a:lstStyle/>
          <a:p>
            <a:pPr algn="l" eaLnBrk="1" hangingPunct="1"/>
            <a:r>
              <a:rPr lang="en-US" altLang="en-US" sz="3200" dirty="0">
                <a:cs typeface="Tahoma" pitchFamily="34" charset="0"/>
              </a:rPr>
              <a:t>Census Bureau’s Urban and Rural Classification and Overview of 2020 Urban Area Criteria</a:t>
            </a:r>
          </a:p>
        </p:txBody>
      </p:sp>
      <p:sp>
        <p:nvSpPr>
          <p:cNvPr id="3075" name="Rectangle 3"/>
          <p:cNvSpPr>
            <a:spLocks noGrp="1" noChangeArrowheads="1"/>
          </p:cNvSpPr>
          <p:nvPr>
            <p:ph type="subTitle" idx="1"/>
          </p:nvPr>
        </p:nvSpPr>
        <p:spPr>
          <a:xfrm>
            <a:off x="1018385" y="2962276"/>
            <a:ext cx="9654611" cy="2562224"/>
          </a:xfrm>
        </p:spPr>
        <p:txBody>
          <a:bodyPr>
            <a:normAutofit/>
          </a:bodyPr>
          <a:lstStyle/>
          <a:p>
            <a:pPr algn="l" eaLnBrk="1" hangingPunct="1">
              <a:buFontTx/>
              <a:buNone/>
            </a:pPr>
            <a:r>
              <a:rPr lang="en-US" altLang="en-US" sz="2200" b="1" dirty="0"/>
              <a:t>New Jersey State Data Center Affiliate Meeting</a:t>
            </a:r>
          </a:p>
          <a:p>
            <a:pPr algn="l" eaLnBrk="1" hangingPunct="1">
              <a:buFontTx/>
              <a:buNone/>
            </a:pPr>
            <a:r>
              <a:rPr lang="en-US" altLang="en-US" sz="2200" b="1" dirty="0"/>
              <a:t>September 22, 2022</a:t>
            </a:r>
          </a:p>
          <a:p>
            <a:pPr algn="l" eaLnBrk="1" hangingPunct="1">
              <a:buFontTx/>
              <a:buNone/>
            </a:pPr>
            <a:endParaRPr lang="en-US" altLang="en-US" sz="2200" b="1" dirty="0"/>
          </a:p>
          <a:p>
            <a:pPr algn="l" eaLnBrk="1" hangingPunct="1">
              <a:buFontTx/>
              <a:buNone/>
            </a:pPr>
            <a:r>
              <a:rPr lang="en-US" altLang="en-US" sz="2200" b="1" dirty="0"/>
              <a:t>Michael Ratcliffe</a:t>
            </a:r>
          </a:p>
          <a:p>
            <a:pPr algn="l" eaLnBrk="1" hangingPunct="1">
              <a:buFontTx/>
              <a:buNone/>
            </a:pPr>
            <a:r>
              <a:rPr lang="en-US" altLang="en-US" sz="2200" b="1" dirty="0"/>
              <a:t>Geography Division</a:t>
            </a:r>
          </a:p>
          <a:p>
            <a:pPr algn="l" eaLnBrk="1" hangingPunct="1">
              <a:buFontTx/>
              <a:buNone/>
            </a:pPr>
            <a:r>
              <a:rPr lang="en-US" altLang="en-US" sz="2200" b="1" dirty="0"/>
              <a:t>U.S. Census Bureau</a:t>
            </a:r>
          </a:p>
          <a:p>
            <a:pPr algn="ctr" eaLnBrk="1" hangingPunct="1">
              <a:buFontTx/>
              <a:buNone/>
            </a:pPr>
            <a:endParaRPr lang="en-US" altLang="en-US" sz="4200" b="1" dirty="0">
              <a:solidFill>
                <a:srgbClr val="FFFF99"/>
              </a:solidFill>
            </a:endParaRPr>
          </a:p>
          <a:p>
            <a:pPr algn="ctr" eaLnBrk="1" hangingPunct="1">
              <a:buFontTx/>
              <a:buNone/>
            </a:pPr>
            <a:endParaRPr lang="en-US" altLang="en-US" b="1" dirty="0">
              <a:solidFill>
                <a:srgbClr val="FFFF99"/>
              </a:solidFill>
            </a:endParaRPr>
          </a:p>
        </p:txBody>
      </p:sp>
      <p:sp>
        <p:nvSpPr>
          <p:cNvPr id="4" name="TextBox 3">
            <a:extLst>
              <a:ext uri="{FF2B5EF4-FFF2-40B4-BE49-F238E27FC236}">
                <a16:creationId xmlns:a16="http://schemas.microsoft.com/office/drawing/2014/main" id="{A772F692-521B-451D-AF52-8A79E8A326D5}"/>
              </a:ext>
            </a:extLst>
          </p:cNvPr>
          <p:cNvSpPr txBox="1"/>
          <p:nvPr/>
        </p:nvSpPr>
        <p:spPr>
          <a:xfrm>
            <a:off x="4274488" y="5774058"/>
            <a:ext cx="6227180" cy="646331"/>
          </a:xfrm>
          <a:prstGeom prst="rect">
            <a:avLst/>
          </a:prstGeom>
          <a:noFill/>
        </p:spPr>
        <p:txBody>
          <a:bodyPr wrap="square" rtlCol="0">
            <a:spAutoFit/>
          </a:bodyPr>
          <a:lstStyle/>
          <a:p>
            <a:r>
              <a:rPr lang="en-US" sz="1800" i="1" dirty="0"/>
              <a:t>The views expressed in this presentation are those of the author and not necessarily those of the U.S. Census Bureau.</a:t>
            </a:r>
            <a:endParaRPr lang="en-US" altLang="en-US" sz="1800" b="1" i="1" dirty="0"/>
          </a:p>
        </p:txBody>
      </p:sp>
    </p:spTree>
    <p:extLst>
      <p:ext uri="{BB962C8B-B14F-4D97-AF65-F5344CB8AC3E}">
        <p14:creationId xmlns:p14="http://schemas.microsoft.com/office/powerpoint/2010/main" val="2219428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4876" y="622737"/>
            <a:ext cx="4835323" cy="824407"/>
          </a:xfrm>
        </p:spPr>
        <p:txBody>
          <a:bodyPr>
            <a:noAutofit/>
          </a:bodyPr>
          <a:lstStyle/>
          <a:p>
            <a:r>
              <a:rPr lang="en-US" sz="2800" b="0" dirty="0">
                <a:latin typeface="Calibri" panose="020F0502020204030204" pitchFamily="34" charset="0"/>
              </a:rPr>
              <a:t>New Jersey Urban Areas: </a:t>
            </a:r>
            <a:br>
              <a:rPr lang="en-US" sz="2800" b="0" dirty="0">
                <a:latin typeface="Calibri" panose="020F0502020204030204" pitchFamily="34" charset="0"/>
              </a:rPr>
            </a:br>
            <a:r>
              <a:rPr lang="en-US" sz="2800" b="0" dirty="0">
                <a:latin typeface="Calibri" panose="020F0502020204030204" pitchFamily="34" charset="0"/>
              </a:rPr>
              <a:t>2010 Definition</a:t>
            </a:r>
          </a:p>
        </p:txBody>
      </p:sp>
      <p:graphicFrame>
        <p:nvGraphicFramePr>
          <p:cNvPr id="8" name="Table 7">
            <a:extLst>
              <a:ext uri="{FF2B5EF4-FFF2-40B4-BE49-F238E27FC236}">
                <a16:creationId xmlns:a16="http://schemas.microsoft.com/office/drawing/2014/main" id="{431D3ABF-7C64-4ED4-B84E-7F2EAFBEA2CF}"/>
              </a:ext>
            </a:extLst>
          </p:cNvPr>
          <p:cNvGraphicFramePr>
            <a:graphicFrameLocks noGrp="1"/>
          </p:cNvGraphicFramePr>
          <p:nvPr>
            <p:extLst>
              <p:ext uri="{D42A27DB-BD31-4B8C-83A1-F6EECF244321}">
                <p14:modId xmlns:p14="http://schemas.microsoft.com/office/powerpoint/2010/main" val="1802537265"/>
              </p:ext>
            </p:extLst>
          </p:nvPr>
        </p:nvGraphicFramePr>
        <p:xfrm>
          <a:off x="629599" y="2097141"/>
          <a:ext cx="5534025" cy="1646032"/>
        </p:xfrm>
        <a:graphic>
          <a:graphicData uri="http://schemas.openxmlformats.org/drawingml/2006/table">
            <a:tbl>
              <a:tblPr firstRow="1" bandRow="1">
                <a:tableStyleId>{5C22544A-7EE6-4342-B048-85BDC9FD1C3A}</a:tableStyleId>
              </a:tblPr>
              <a:tblGrid>
                <a:gridCol w="780608">
                  <a:extLst>
                    <a:ext uri="{9D8B030D-6E8A-4147-A177-3AD203B41FA5}">
                      <a16:colId xmlns:a16="http://schemas.microsoft.com/office/drawing/2014/main" val="3708485854"/>
                    </a:ext>
                  </a:extLst>
                </a:gridCol>
                <a:gridCol w="1319654">
                  <a:extLst>
                    <a:ext uri="{9D8B030D-6E8A-4147-A177-3AD203B41FA5}">
                      <a16:colId xmlns:a16="http://schemas.microsoft.com/office/drawing/2014/main" val="4104395644"/>
                    </a:ext>
                  </a:extLst>
                </a:gridCol>
                <a:gridCol w="971550">
                  <a:extLst>
                    <a:ext uri="{9D8B030D-6E8A-4147-A177-3AD203B41FA5}">
                      <a16:colId xmlns:a16="http://schemas.microsoft.com/office/drawing/2014/main" val="186139929"/>
                    </a:ext>
                  </a:extLst>
                </a:gridCol>
                <a:gridCol w="1476375">
                  <a:extLst>
                    <a:ext uri="{9D8B030D-6E8A-4147-A177-3AD203B41FA5}">
                      <a16:colId xmlns:a16="http://schemas.microsoft.com/office/drawing/2014/main" val="4226016744"/>
                    </a:ext>
                  </a:extLst>
                </a:gridCol>
                <a:gridCol w="985838">
                  <a:extLst>
                    <a:ext uri="{9D8B030D-6E8A-4147-A177-3AD203B41FA5}">
                      <a16:colId xmlns:a16="http://schemas.microsoft.com/office/drawing/2014/main" val="1271977087"/>
                    </a:ext>
                  </a:extLst>
                </a:gridCol>
              </a:tblGrid>
              <a:tr h="530605">
                <a:tc>
                  <a:txBody>
                    <a:bodyPr/>
                    <a:lstStyle/>
                    <a:p>
                      <a:endParaRPr lang="en-US" sz="1400" dirty="0">
                        <a:latin typeface="Calibri" panose="020F0502020204030204" pitchFamily="34" charset="0"/>
                      </a:endParaRPr>
                    </a:p>
                  </a:txBody>
                  <a:tcPr marT="45734" marB="45734"/>
                </a:tc>
                <a:tc>
                  <a:txBody>
                    <a:bodyPr/>
                    <a:lstStyle/>
                    <a:p>
                      <a:pPr algn="ctr"/>
                      <a:r>
                        <a:rPr lang="en-US" sz="1400" dirty="0"/>
                        <a:t>2010 Census Population</a:t>
                      </a:r>
                    </a:p>
                  </a:txBody>
                  <a:tcPr marT="45734" marB="45734" anchor="b"/>
                </a:tc>
                <a:tc>
                  <a:txBody>
                    <a:bodyPr/>
                    <a:lstStyle/>
                    <a:p>
                      <a:pPr algn="ctr"/>
                      <a:r>
                        <a:rPr lang="en-US" sz="1400" dirty="0"/>
                        <a:t>2010 Percent</a:t>
                      </a:r>
                    </a:p>
                  </a:txBody>
                  <a:tcPr marT="45734" marB="45734" anchor="b"/>
                </a:tc>
                <a:tc>
                  <a:txBody>
                    <a:bodyPr/>
                    <a:lstStyle/>
                    <a:p>
                      <a:pPr algn="ctr"/>
                      <a:r>
                        <a:rPr lang="en-US" sz="1400" dirty="0"/>
                        <a:t>2020 ACS 5-year Population Estimates*</a:t>
                      </a:r>
                    </a:p>
                  </a:txBody>
                  <a:tcPr marT="45734" marB="45734" anchor="b"/>
                </a:tc>
                <a:tc>
                  <a:txBody>
                    <a:bodyPr/>
                    <a:lstStyle/>
                    <a:p>
                      <a:pPr algn="ctr"/>
                      <a:r>
                        <a:rPr lang="en-US" sz="1400" dirty="0"/>
                        <a:t>2020 Percent</a:t>
                      </a:r>
                    </a:p>
                  </a:txBody>
                  <a:tcPr marT="45734" marB="45734" anchor="b"/>
                </a:tc>
                <a:extLst>
                  <a:ext uri="{0D108BD9-81ED-4DB2-BD59-A6C34878D82A}">
                    <a16:rowId xmlns:a16="http://schemas.microsoft.com/office/drawing/2014/main" val="2887703101"/>
                  </a:ext>
                </a:extLst>
              </a:tr>
              <a:tr h="303213">
                <a:tc>
                  <a:txBody>
                    <a:bodyPr/>
                    <a:lstStyle/>
                    <a:p>
                      <a:r>
                        <a:rPr lang="en-US" sz="1400" b="0" dirty="0">
                          <a:latin typeface="Calibri" panose="020F0502020204030204" pitchFamily="34" charset="0"/>
                        </a:rPr>
                        <a:t>Total </a:t>
                      </a:r>
                    </a:p>
                  </a:txBody>
                  <a:tcPr marT="45734" marB="45734"/>
                </a:tc>
                <a:tc>
                  <a:txBody>
                    <a:bodyPr/>
                    <a:lstStyle/>
                    <a:p>
                      <a:pPr algn="r"/>
                      <a:r>
                        <a:rPr lang="en-US" sz="1400" dirty="0"/>
                        <a:t>8,791,894</a:t>
                      </a:r>
                    </a:p>
                  </a:txBody>
                  <a:tcPr marT="45734" marB="45734" anchor="b"/>
                </a:tc>
                <a:tc>
                  <a:txBody>
                    <a:bodyPr/>
                    <a:lstStyle/>
                    <a:p>
                      <a:pPr algn="r"/>
                      <a:r>
                        <a:rPr lang="en-US" sz="1400" dirty="0"/>
                        <a:t>100.0</a:t>
                      </a:r>
                    </a:p>
                  </a:txBody>
                  <a:tcPr marT="45734" marB="45734" anchor="b"/>
                </a:tc>
                <a:tc>
                  <a:txBody>
                    <a:bodyPr/>
                    <a:lstStyle/>
                    <a:p>
                      <a:pPr algn="r"/>
                      <a:r>
                        <a:rPr lang="en-US" sz="1400" dirty="0"/>
                        <a:t>8,885,418</a:t>
                      </a:r>
                    </a:p>
                  </a:txBody>
                  <a:tcPr marT="45734" marB="45734" anchor="b"/>
                </a:tc>
                <a:tc>
                  <a:txBody>
                    <a:bodyPr/>
                    <a:lstStyle/>
                    <a:p>
                      <a:pPr algn="r"/>
                      <a:r>
                        <a:rPr lang="en-US" sz="1400" dirty="0"/>
                        <a:t>100.0</a:t>
                      </a:r>
                    </a:p>
                  </a:txBody>
                  <a:tcPr marT="45734" marB="45734" anchor="b"/>
                </a:tc>
                <a:extLst>
                  <a:ext uri="{0D108BD9-81ED-4DB2-BD59-A6C34878D82A}">
                    <a16:rowId xmlns:a16="http://schemas.microsoft.com/office/drawing/2014/main" val="361652613"/>
                  </a:ext>
                </a:extLst>
              </a:tr>
              <a:tr h="303213">
                <a:tc>
                  <a:txBody>
                    <a:bodyPr/>
                    <a:lstStyle/>
                    <a:p>
                      <a:r>
                        <a:rPr lang="en-US" sz="1400" dirty="0">
                          <a:latin typeface="Calibri" panose="020F0502020204030204" pitchFamily="34" charset="0"/>
                        </a:rPr>
                        <a:t>Urban</a:t>
                      </a:r>
                      <a:endParaRPr lang="en-US" sz="1400" b="1" dirty="0">
                        <a:latin typeface="Calibri" panose="020F0502020204030204" pitchFamily="34" charset="0"/>
                      </a:endParaRPr>
                    </a:p>
                  </a:txBody>
                  <a:tcPr marT="45734" marB="45734"/>
                </a:tc>
                <a:tc>
                  <a:txBody>
                    <a:bodyPr/>
                    <a:lstStyle/>
                    <a:p>
                      <a:pPr algn="r"/>
                      <a:r>
                        <a:rPr lang="en-US" sz="1400" dirty="0"/>
                        <a:t>8,324,126</a:t>
                      </a:r>
                    </a:p>
                  </a:txBody>
                  <a:tcPr marT="45734" marB="45734" anchor="b"/>
                </a:tc>
                <a:tc>
                  <a:txBody>
                    <a:bodyPr/>
                    <a:lstStyle/>
                    <a:p>
                      <a:pPr algn="r"/>
                      <a:r>
                        <a:rPr lang="en-US" sz="1400" dirty="0"/>
                        <a:t>94.7</a:t>
                      </a:r>
                    </a:p>
                  </a:txBody>
                  <a:tcPr marT="45734" marB="45734" anchor="b"/>
                </a:tc>
                <a:tc>
                  <a:txBody>
                    <a:bodyPr/>
                    <a:lstStyle/>
                    <a:p>
                      <a:pPr algn="r"/>
                      <a:r>
                        <a:rPr lang="en-US" sz="1400" dirty="0"/>
                        <a:t>8,473,163</a:t>
                      </a:r>
                    </a:p>
                  </a:txBody>
                  <a:tcPr marT="45734" marB="45734" anchor="b"/>
                </a:tc>
                <a:tc>
                  <a:txBody>
                    <a:bodyPr/>
                    <a:lstStyle/>
                    <a:p>
                      <a:pPr algn="r"/>
                      <a:r>
                        <a:rPr lang="en-US" sz="1400" dirty="0"/>
                        <a:t>95.4</a:t>
                      </a:r>
                    </a:p>
                  </a:txBody>
                  <a:tcPr marT="45734" marB="45734" anchor="b"/>
                </a:tc>
                <a:extLst>
                  <a:ext uri="{0D108BD9-81ED-4DB2-BD59-A6C34878D82A}">
                    <a16:rowId xmlns:a16="http://schemas.microsoft.com/office/drawing/2014/main" val="3145386763"/>
                  </a:ext>
                </a:extLst>
              </a:tr>
              <a:tr h="303213">
                <a:tc>
                  <a:txBody>
                    <a:bodyPr/>
                    <a:lstStyle/>
                    <a:p>
                      <a:r>
                        <a:rPr lang="en-US" sz="1400" dirty="0">
                          <a:latin typeface="Calibri" panose="020F0502020204030204" pitchFamily="34" charset="0"/>
                        </a:rPr>
                        <a:t>Rural</a:t>
                      </a:r>
                      <a:endParaRPr lang="en-US" sz="1400" b="1" dirty="0">
                        <a:latin typeface="Calibri" panose="020F0502020204030204" pitchFamily="34" charset="0"/>
                      </a:endParaRPr>
                    </a:p>
                  </a:txBody>
                  <a:tcPr marT="45734" marB="45734"/>
                </a:tc>
                <a:tc>
                  <a:txBody>
                    <a:bodyPr/>
                    <a:lstStyle/>
                    <a:p>
                      <a:pPr algn="r"/>
                      <a:r>
                        <a:rPr lang="en-US" sz="1400" dirty="0"/>
                        <a:t>467,768</a:t>
                      </a:r>
                    </a:p>
                  </a:txBody>
                  <a:tcPr marT="45734" marB="45734" anchor="b"/>
                </a:tc>
                <a:tc>
                  <a:txBody>
                    <a:bodyPr/>
                    <a:lstStyle/>
                    <a:p>
                      <a:pPr algn="r"/>
                      <a:r>
                        <a:rPr lang="en-US" sz="1400" dirty="0"/>
                        <a:t>5.3</a:t>
                      </a:r>
                    </a:p>
                  </a:txBody>
                  <a:tcPr marT="45734" marB="45734" anchor="b"/>
                </a:tc>
                <a:tc>
                  <a:txBody>
                    <a:bodyPr/>
                    <a:lstStyle/>
                    <a:p>
                      <a:pPr algn="r"/>
                      <a:r>
                        <a:rPr lang="en-US" sz="1400" dirty="0"/>
                        <a:t>412,255 </a:t>
                      </a:r>
                    </a:p>
                  </a:txBody>
                  <a:tcPr marT="45734" marB="45734" anchor="b"/>
                </a:tc>
                <a:tc>
                  <a:txBody>
                    <a:bodyPr/>
                    <a:lstStyle/>
                    <a:p>
                      <a:pPr algn="r"/>
                      <a:r>
                        <a:rPr lang="en-US" sz="1400" dirty="0"/>
                        <a:t>4.6</a:t>
                      </a:r>
                    </a:p>
                  </a:txBody>
                  <a:tcPr marT="45734" marB="45734" anchor="b"/>
                </a:tc>
                <a:extLst>
                  <a:ext uri="{0D108BD9-81ED-4DB2-BD59-A6C34878D82A}">
                    <a16:rowId xmlns:a16="http://schemas.microsoft.com/office/drawing/2014/main" val="2262433829"/>
                  </a:ext>
                </a:extLst>
              </a:tr>
            </a:tbl>
          </a:graphicData>
        </a:graphic>
      </p:graphicFrame>
      <p:sp>
        <p:nvSpPr>
          <p:cNvPr id="10" name="Slide Number Placeholder 1"/>
          <p:cNvSpPr>
            <a:spLocks noGrp="1"/>
          </p:cNvSpPr>
          <p:nvPr>
            <p:ph type="sldNum" sz="quarter" idx="4294967295"/>
          </p:nvPr>
        </p:nvSpPr>
        <p:spPr>
          <a:xfrm>
            <a:off x="321469" y="6192041"/>
            <a:ext cx="616260" cy="365125"/>
          </a:xfrm>
        </p:spPr>
        <p:txBody>
          <a:bodyPr/>
          <a:lstStyle/>
          <a:p>
            <a:fld id="{7268A5C4-149D-4D66-BABE-E6DD2BE69C90}" type="slidenum">
              <a:rPr lang="en-US" smtClean="0"/>
              <a:t>10</a:t>
            </a:fld>
            <a:endParaRPr lang="en-US"/>
          </a:p>
        </p:txBody>
      </p:sp>
      <p:sp>
        <p:nvSpPr>
          <p:cNvPr id="11" name="Slide Number Placeholder 1">
            <a:extLst>
              <a:ext uri="{FF2B5EF4-FFF2-40B4-BE49-F238E27FC236}">
                <a16:creationId xmlns:a16="http://schemas.microsoft.com/office/drawing/2014/main" id="{06D61BD8-93A2-40E9-ADCF-7B007B87572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68A5C4-149D-4D66-BABE-E6DD2BE69C90}" type="slidenum">
              <a:rPr lang="en-US" smtClean="0"/>
              <a:pPr/>
              <a:t>10</a:t>
            </a:fld>
            <a:endParaRPr lang="en-US" dirty="0"/>
          </a:p>
        </p:txBody>
      </p:sp>
      <p:sp>
        <p:nvSpPr>
          <p:cNvPr id="2" name="TextBox 1">
            <a:extLst>
              <a:ext uri="{FF2B5EF4-FFF2-40B4-BE49-F238E27FC236}">
                <a16:creationId xmlns:a16="http://schemas.microsoft.com/office/drawing/2014/main" id="{69323684-0849-493E-A642-DA0C00111470}"/>
              </a:ext>
            </a:extLst>
          </p:cNvPr>
          <p:cNvSpPr txBox="1"/>
          <p:nvPr/>
        </p:nvSpPr>
        <p:spPr>
          <a:xfrm>
            <a:off x="2095500" y="5584805"/>
            <a:ext cx="4276725" cy="954107"/>
          </a:xfrm>
          <a:prstGeom prst="rect">
            <a:avLst/>
          </a:prstGeom>
          <a:noFill/>
        </p:spPr>
        <p:txBody>
          <a:bodyPr wrap="square" rtlCol="0">
            <a:spAutoFit/>
          </a:bodyPr>
          <a:lstStyle/>
          <a:p>
            <a:r>
              <a:rPr lang="en-US" sz="1400" dirty="0"/>
              <a:t>*2020 ACS estimates for urban areas are based on urban area boundaries defined in 2010 and do not account for new urbanization that occurred outside those boundaries between 2010 and 2020.</a:t>
            </a:r>
          </a:p>
        </p:txBody>
      </p:sp>
      <p:sp>
        <p:nvSpPr>
          <p:cNvPr id="9" name="TextBox 8">
            <a:extLst>
              <a:ext uri="{FF2B5EF4-FFF2-40B4-BE49-F238E27FC236}">
                <a16:creationId xmlns:a16="http://schemas.microsoft.com/office/drawing/2014/main" id="{E38F5253-50B4-4ECE-9813-BA93173F7BCE}"/>
              </a:ext>
            </a:extLst>
          </p:cNvPr>
          <p:cNvSpPr txBox="1"/>
          <p:nvPr/>
        </p:nvSpPr>
        <p:spPr>
          <a:xfrm>
            <a:off x="629599" y="3890849"/>
            <a:ext cx="3869585" cy="307777"/>
          </a:xfrm>
          <a:prstGeom prst="rect">
            <a:avLst/>
          </a:prstGeom>
          <a:noFill/>
        </p:spPr>
        <p:txBody>
          <a:bodyPr wrap="none" rtlCol="0">
            <a:spAutoFit/>
          </a:bodyPr>
          <a:lstStyle/>
          <a:p>
            <a:r>
              <a:rPr lang="en-US" sz="1400" dirty="0"/>
              <a:t>Sources: 2010 Census; 2016-2020 ACS 5-year data.</a:t>
            </a:r>
          </a:p>
        </p:txBody>
      </p:sp>
      <p:pic>
        <p:nvPicPr>
          <p:cNvPr id="6" name="Picture 5">
            <a:extLst>
              <a:ext uri="{FF2B5EF4-FFF2-40B4-BE49-F238E27FC236}">
                <a16:creationId xmlns:a16="http://schemas.microsoft.com/office/drawing/2014/main" id="{51B9BB41-00AC-4449-BDA0-F3627649383D}"/>
              </a:ext>
            </a:extLst>
          </p:cNvPr>
          <p:cNvPicPr>
            <a:picLocks noChangeAspect="1"/>
          </p:cNvPicPr>
          <p:nvPr/>
        </p:nvPicPr>
        <p:blipFill>
          <a:blip r:embed="rId2"/>
          <a:stretch>
            <a:fillRect/>
          </a:stretch>
        </p:blipFill>
        <p:spPr>
          <a:xfrm>
            <a:off x="6673642" y="99281"/>
            <a:ext cx="4175333" cy="6704207"/>
          </a:xfrm>
          <a:prstGeom prst="rect">
            <a:avLst/>
          </a:prstGeom>
          <a:ln>
            <a:solidFill>
              <a:schemeClr val="tx1"/>
            </a:solidFill>
          </a:ln>
        </p:spPr>
      </p:pic>
    </p:spTree>
    <p:extLst>
      <p:ext uri="{BB962C8B-B14F-4D97-AF65-F5344CB8AC3E}">
        <p14:creationId xmlns:p14="http://schemas.microsoft.com/office/powerpoint/2010/main" val="2829096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F5CB52-3E66-40E7-9065-611642BA4BC0}"/>
              </a:ext>
            </a:extLst>
          </p:cNvPr>
          <p:cNvSpPr txBox="1">
            <a:spLocks/>
          </p:cNvSpPr>
          <p:nvPr/>
        </p:nvSpPr>
        <p:spPr>
          <a:xfrm>
            <a:off x="676274" y="2336801"/>
            <a:ext cx="10106026" cy="26811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cs typeface="Arial" charset="0"/>
              </a:rPr>
              <a:t>Urban Areas of at least 2,000 housing units </a:t>
            </a:r>
            <a:r>
              <a:rPr lang="en-US" altLang="en-US" sz="2400" u="sng" dirty="0">
                <a:cs typeface="Arial" charset="0"/>
              </a:rPr>
              <a:t>or</a:t>
            </a:r>
            <a:r>
              <a:rPr lang="en-US" altLang="en-US" sz="2400" dirty="0">
                <a:cs typeface="Arial" charset="0"/>
              </a:rPr>
              <a:t> at least 5,000 people.</a:t>
            </a:r>
          </a:p>
          <a:p>
            <a:r>
              <a:rPr lang="en-US" altLang="en-US" sz="2400" dirty="0">
                <a:cs typeface="Arial" charset="0"/>
              </a:rPr>
              <a:t>Defined primarily based on housing unit density measured at the census block level.</a:t>
            </a:r>
          </a:p>
          <a:p>
            <a:pPr lvl="1"/>
            <a:r>
              <a:rPr lang="en-US" altLang="en-US" sz="2000" dirty="0">
                <a:cs typeface="Arial" charset="0"/>
              </a:rPr>
              <a:t>Initial urban core: at least 425 housing units per square mile</a:t>
            </a:r>
          </a:p>
          <a:p>
            <a:pPr lvl="1"/>
            <a:r>
              <a:rPr lang="en-US" altLang="en-US" sz="2000" dirty="0">
                <a:cs typeface="Arial" charset="0"/>
              </a:rPr>
              <a:t>Remainder of urban area: at least 200 housing units per square mile</a:t>
            </a:r>
          </a:p>
          <a:p>
            <a:pPr lvl="1"/>
            <a:r>
              <a:rPr lang="en-US" altLang="en-US" sz="2000" dirty="0">
                <a:cs typeface="Arial" charset="0"/>
              </a:rPr>
              <a:t>At least one high density nucleus of at least 1,275 housing units per square mile required for qualification.</a:t>
            </a:r>
          </a:p>
        </p:txBody>
      </p:sp>
      <p:sp>
        <p:nvSpPr>
          <p:cNvPr id="7" name="Title 1">
            <a:extLst>
              <a:ext uri="{FF2B5EF4-FFF2-40B4-BE49-F238E27FC236}">
                <a16:creationId xmlns:a16="http://schemas.microsoft.com/office/drawing/2014/main" id="{30BD5429-E4C3-4A00-BCAE-76F3D7ED4F0D}"/>
              </a:ext>
            </a:extLst>
          </p:cNvPr>
          <p:cNvSpPr txBox="1">
            <a:spLocks/>
          </p:cNvSpPr>
          <p:nvPr/>
        </p:nvSpPr>
        <p:spPr>
          <a:xfrm>
            <a:off x="1076325" y="723964"/>
            <a:ext cx="8203324" cy="45194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mn-lt"/>
                <a:cs typeface="Arial" charset="0"/>
              </a:rPr>
              <a:t>Census Bureau Urban Areas (2020 Census criteria)</a:t>
            </a:r>
          </a:p>
        </p:txBody>
      </p:sp>
      <p:sp>
        <p:nvSpPr>
          <p:cNvPr id="4" name="Slide Number Placeholder 3">
            <a:extLst>
              <a:ext uri="{FF2B5EF4-FFF2-40B4-BE49-F238E27FC236}">
                <a16:creationId xmlns:a16="http://schemas.microsoft.com/office/drawing/2014/main" id="{1BB0A5D9-EEDB-4C3D-8DDD-DF1834641FE6}"/>
              </a:ext>
            </a:extLst>
          </p:cNvPr>
          <p:cNvSpPr>
            <a:spLocks noGrp="1"/>
          </p:cNvSpPr>
          <p:nvPr>
            <p:ph type="sldNum" sz="quarter" idx="12"/>
          </p:nvPr>
        </p:nvSpPr>
        <p:spPr>
          <a:xfrm>
            <a:off x="8610600" y="6356350"/>
            <a:ext cx="2743200" cy="365125"/>
          </a:xfrm>
        </p:spPr>
        <p:txBody>
          <a:bodyPr/>
          <a:lstStyle/>
          <a:p>
            <a:fld id="{FC63ECC8-719A-498E-B101-491B6A35558E}" type="slidenum">
              <a:rPr lang="en-US" smtClean="0"/>
              <a:t>11</a:t>
            </a:fld>
            <a:endParaRPr lang="en-US" dirty="0"/>
          </a:p>
        </p:txBody>
      </p:sp>
    </p:spTree>
    <p:extLst>
      <p:ext uri="{BB962C8B-B14F-4D97-AF65-F5344CB8AC3E}">
        <p14:creationId xmlns:p14="http://schemas.microsoft.com/office/powerpoint/2010/main" val="3616222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AB641-C555-4F91-9BC1-76ABCFC83C57}"/>
              </a:ext>
            </a:extLst>
          </p:cNvPr>
          <p:cNvSpPr>
            <a:spLocks noGrp="1"/>
          </p:cNvSpPr>
          <p:nvPr>
            <p:ph type="title"/>
          </p:nvPr>
        </p:nvSpPr>
        <p:spPr>
          <a:xfrm>
            <a:off x="838200" y="365125"/>
            <a:ext cx="10515600" cy="511175"/>
          </a:xfrm>
        </p:spPr>
        <p:txBody>
          <a:bodyPr>
            <a:normAutofit/>
          </a:bodyPr>
          <a:lstStyle/>
          <a:p>
            <a:r>
              <a:rPr lang="en-US" sz="2800" dirty="0"/>
              <a:t>Key Changes to Urban Area Criteria</a:t>
            </a:r>
          </a:p>
        </p:txBody>
      </p:sp>
      <p:sp>
        <p:nvSpPr>
          <p:cNvPr id="3" name="Content Placeholder 2">
            <a:extLst>
              <a:ext uri="{FF2B5EF4-FFF2-40B4-BE49-F238E27FC236}">
                <a16:creationId xmlns:a16="http://schemas.microsoft.com/office/drawing/2014/main" id="{2F9D0A4F-FDE4-4854-B9BA-96B36AC184FB}"/>
              </a:ext>
            </a:extLst>
          </p:cNvPr>
          <p:cNvSpPr>
            <a:spLocks noGrp="1"/>
          </p:cNvSpPr>
          <p:nvPr>
            <p:ph idx="1"/>
          </p:nvPr>
        </p:nvSpPr>
        <p:spPr>
          <a:xfrm>
            <a:off x="838200" y="1457325"/>
            <a:ext cx="10515600" cy="4354512"/>
          </a:xfrm>
        </p:spPr>
        <p:txBody>
          <a:bodyPr>
            <a:normAutofit/>
          </a:bodyPr>
          <a:lstStyle/>
          <a:p>
            <a:r>
              <a:rPr lang="en-US" sz="2000" dirty="0"/>
              <a:t>Minimum threshold for qualification as urban: at least 2,000 housing units </a:t>
            </a:r>
            <a:r>
              <a:rPr lang="en-US" sz="2000" u="sng" dirty="0"/>
              <a:t>or</a:t>
            </a:r>
            <a:r>
              <a:rPr lang="en-US" sz="2000" dirty="0"/>
              <a:t> at least 5,000 population. Increased from a minimum of 2,500 persons.</a:t>
            </a:r>
          </a:p>
          <a:p>
            <a:r>
              <a:rPr lang="en-US" sz="2000" dirty="0"/>
              <a:t>Use of housing unit density at the census block level instead of population density.</a:t>
            </a:r>
          </a:p>
          <a:p>
            <a:r>
              <a:rPr lang="en-US" sz="2000" dirty="0"/>
              <a:t>No longer distinguish between urbanized areas of 50,000 or more population and urban clusters of less than 50,000 persons.</a:t>
            </a:r>
          </a:p>
          <a:p>
            <a:r>
              <a:rPr lang="en-US" sz="2000" dirty="0"/>
              <a:t>Maximum distance for “jumping” across low-density intervening territory reduced from 2.5 miles to 1.5 miles (return to the jump distance that was in effect from 1950 through 1990).</a:t>
            </a:r>
          </a:p>
          <a:p>
            <a:r>
              <a:rPr lang="en-US" sz="2000" dirty="0"/>
              <a:t>Will not include the intervening low-density “hop” and “jump” corridors in the urban area. This results in noncontiguous urban areas.</a:t>
            </a:r>
          </a:p>
          <a:p>
            <a:r>
              <a:rPr lang="en-US" sz="2000" dirty="0"/>
              <a:t>Splitting continuous urban agglomerations based on commuting patterns (using Longitudinal Employer-Household Dynamics [LEHD] data).</a:t>
            </a:r>
          </a:p>
        </p:txBody>
      </p:sp>
      <p:sp>
        <p:nvSpPr>
          <p:cNvPr id="4" name="Slide Number Placeholder 3">
            <a:extLst>
              <a:ext uri="{FF2B5EF4-FFF2-40B4-BE49-F238E27FC236}">
                <a16:creationId xmlns:a16="http://schemas.microsoft.com/office/drawing/2014/main" id="{D919103E-8F05-4E0C-8587-D2D2322487B1}"/>
              </a:ext>
            </a:extLst>
          </p:cNvPr>
          <p:cNvSpPr>
            <a:spLocks noGrp="1"/>
          </p:cNvSpPr>
          <p:nvPr>
            <p:ph type="sldNum" sz="quarter" idx="12"/>
          </p:nvPr>
        </p:nvSpPr>
        <p:spPr/>
        <p:txBody>
          <a:bodyPr/>
          <a:lstStyle/>
          <a:p>
            <a:fld id="{FC63ECC8-719A-498E-B101-491B6A35558E}" type="slidenum">
              <a:rPr lang="en-US" smtClean="0"/>
              <a:t>12</a:t>
            </a:fld>
            <a:endParaRPr lang="en-US"/>
          </a:p>
        </p:txBody>
      </p:sp>
    </p:spTree>
    <p:extLst>
      <p:ext uri="{BB962C8B-B14F-4D97-AF65-F5344CB8AC3E}">
        <p14:creationId xmlns:p14="http://schemas.microsoft.com/office/powerpoint/2010/main" val="1710722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AB641-C555-4F91-9BC1-76ABCFC83C57}"/>
              </a:ext>
            </a:extLst>
          </p:cNvPr>
          <p:cNvSpPr>
            <a:spLocks noGrp="1"/>
          </p:cNvSpPr>
          <p:nvPr>
            <p:ph type="title"/>
          </p:nvPr>
        </p:nvSpPr>
        <p:spPr>
          <a:xfrm>
            <a:off x="838200" y="365125"/>
            <a:ext cx="10515600" cy="511175"/>
          </a:xfrm>
        </p:spPr>
        <p:txBody>
          <a:bodyPr>
            <a:normAutofit/>
          </a:bodyPr>
          <a:lstStyle/>
          <a:p>
            <a:r>
              <a:rPr lang="en-US" sz="2800" dirty="0"/>
              <a:t>Change to Thresholds for Qualifying as an Urban Area</a:t>
            </a:r>
          </a:p>
        </p:txBody>
      </p:sp>
      <p:sp>
        <p:nvSpPr>
          <p:cNvPr id="3" name="Content Placeholder 2">
            <a:extLst>
              <a:ext uri="{FF2B5EF4-FFF2-40B4-BE49-F238E27FC236}">
                <a16:creationId xmlns:a16="http://schemas.microsoft.com/office/drawing/2014/main" id="{2F9D0A4F-FDE4-4854-B9BA-96B36AC184FB}"/>
              </a:ext>
            </a:extLst>
          </p:cNvPr>
          <p:cNvSpPr>
            <a:spLocks noGrp="1"/>
          </p:cNvSpPr>
          <p:nvPr>
            <p:ph idx="1"/>
          </p:nvPr>
        </p:nvSpPr>
        <p:spPr>
          <a:xfrm>
            <a:off x="838200" y="1569720"/>
            <a:ext cx="10515600" cy="4376588"/>
          </a:xfrm>
        </p:spPr>
        <p:txBody>
          <a:bodyPr>
            <a:normAutofit/>
          </a:bodyPr>
          <a:lstStyle/>
          <a:p>
            <a:r>
              <a:rPr lang="en-US" sz="2000" dirty="0"/>
              <a:t>Minimum threshold for qualification as urban: at least 2,000 housing units </a:t>
            </a:r>
            <a:r>
              <a:rPr lang="en-US" sz="2000" u="sng" dirty="0"/>
              <a:t>or</a:t>
            </a:r>
            <a:r>
              <a:rPr lang="en-US" sz="2000" dirty="0"/>
              <a:t> at least 5,000 population. Increased from a minimum of 2,500 persons.</a:t>
            </a:r>
          </a:p>
          <a:p>
            <a:pPr lvl="1"/>
            <a:r>
              <a:rPr lang="en-US" sz="2000" dirty="0"/>
              <a:t>2,500-person threshold had been in use since 1910. </a:t>
            </a:r>
          </a:p>
          <a:p>
            <a:pPr lvl="1"/>
            <a:r>
              <a:rPr lang="en-US" sz="2000" dirty="0"/>
              <a:t>Census Bureau’s threshold was the lowest in use in various agencies’ urban/rural definitions.</a:t>
            </a:r>
          </a:p>
          <a:p>
            <a:pPr lvl="1"/>
            <a:r>
              <a:rPr lang="en-US" sz="2000" dirty="0"/>
              <a:t>Rural stakeholders and analysts have questioned the continued validity of the 2,500-person threshold and have routinely asked if we would consider an increase. Most recently, the Western Governors’ Association asked us to consider raising the threshold to 10,000 persons.</a:t>
            </a:r>
          </a:p>
          <a:p>
            <a:pPr lvl="1"/>
            <a:endParaRPr lang="en-US" sz="2000" dirty="0"/>
          </a:p>
          <a:p>
            <a:r>
              <a:rPr lang="en-US" sz="2000" dirty="0"/>
              <a:t>Impact:</a:t>
            </a:r>
          </a:p>
          <a:p>
            <a:pPr marL="800100" lvl="2" indent="-342900"/>
            <a:r>
              <a:rPr lang="en-US" dirty="0"/>
              <a:t>Approximately 1,000 areas in the US would shift from urban to rural status (based on 2016-2020 ACS 5-year data). These areas contained an estimated 3.5 million people in 2020 (ACS 2016-2020 5-year estimates).</a:t>
            </a:r>
          </a:p>
        </p:txBody>
      </p:sp>
      <p:sp>
        <p:nvSpPr>
          <p:cNvPr id="4" name="Slide Number Placeholder 3">
            <a:extLst>
              <a:ext uri="{FF2B5EF4-FFF2-40B4-BE49-F238E27FC236}">
                <a16:creationId xmlns:a16="http://schemas.microsoft.com/office/drawing/2014/main" id="{D919103E-8F05-4E0C-8587-D2D2322487B1}"/>
              </a:ext>
            </a:extLst>
          </p:cNvPr>
          <p:cNvSpPr>
            <a:spLocks noGrp="1"/>
          </p:cNvSpPr>
          <p:nvPr>
            <p:ph type="sldNum" sz="quarter" idx="12"/>
          </p:nvPr>
        </p:nvSpPr>
        <p:spPr/>
        <p:txBody>
          <a:bodyPr/>
          <a:lstStyle/>
          <a:p>
            <a:fld id="{FC63ECC8-719A-498E-B101-491B6A35558E}" type="slidenum">
              <a:rPr lang="en-US" smtClean="0"/>
              <a:t>13</a:t>
            </a:fld>
            <a:endParaRPr lang="en-US" dirty="0"/>
          </a:p>
        </p:txBody>
      </p:sp>
    </p:spTree>
    <p:extLst>
      <p:ext uri="{BB962C8B-B14F-4D97-AF65-F5344CB8AC3E}">
        <p14:creationId xmlns:p14="http://schemas.microsoft.com/office/powerpoint/2010/main" val="3861403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38175" y="457200"/>
            <a:ext cx="10363200" cy="762000"/>
          </a:xfrm>
        </p:spPr>
        <p:txBody>
          <a:bodyPr>
            <a:normAutofit fontScale="90000"/>
          </a:bodyPr>
          <a:lstStyle/>
          <a:p>
            <a:pPr algn="l" eaLnBrk="1" hangingPunct="1"/>
            <a:r>
              <a:rPr lang="en-US" sz="3100" dirty="0"/>
              <a:t>What is the minimum population size for an entity to be considered urban? Different federal agencies use different thresholds.</a:t>
            </a:r>
            <a:br>
              <a:rPr lang="en-US" sz="3200" dirty="0">
                <a:latin typeface="Arial" charset="0"/>
              </a:rPr>
            </a:br>
            <a:endParaRPr lang="en-US" sz="3200" dirty="0">
              <a:latin typeface="Arial" charset="0"/>
            </a:endParaRPr>
          </a:p>
        </p:txBody>
      </p:sp>
      <p:pic>
        <p:nvPicPr>
          <p:cNvPr id="23555" name="Picture 4"/>
          <p:cNvPicPr>
            <a:picLocks noGrp="1" noChangeAspect="1" noChangeArrowheads="1"/>
          </p:cNvPicPr>
          <p:nvPr>
            <p:ph idx="1"/>
          </p:nvPr>
        </p:nvPicPr>
        <p:blipFill>
          <a:blip r:embed="rId3" cstate="print"/>
          <a:srcRect/>
          <a:stretch>
            <a:fillRect/>
          </a:stretch>
        </p:blipFill>
        <p:spPr>
          <a:xfrm>
            <a:off x="1828800" y="1143002"/>
            <a:ext cx="8563087" cy="4864412"/>
          </a:xfrm>
          <a:noFill/>
        </p:spPr>
      </p:pic>
      <p:sp>
        <p:nvSpPr>
          <p:cNvPr id="2" name="TextBox 1">
            <a:extLst>
              <a:ext uri="{FF2B5EF4-FFF2-40B4-BE49-F238E27FC236}">
                <a16:creationId xmlns:a16="http://schemas.microsoft.com/office/drawing/2014/main" id="{6D3B6E22-7063-407C-A63D-6C341DBB52FF}"/>
              </a:ext>
            </a:extLst>
          </p:cNvPr>
          <p:cNvSpPr txBox="1"/>
          <p:nvPr/>
        </p:nvSpPr>
        <p:spPr>
          <a:xfrm>
            <a:off x="2029097" y="6120721"/>
            <a:ext cx="5953681" cy="523220"/>
          </a:xfrm>
          <a:prstGeom prst="rect">
            <a:avLst/>
          </a:prstGeom>
          <a:noFill/>
        </p:spPr>
        <p:txBody>
          <a:bodyPr wrap="none" rtlCol="0">
            <a:spAutoFit/>
          </a:bodyPr>
          <a:lstStyle/>
          <a:p>
            <a:r>
              <a:rPr lang="en-US" sz="1400" dirty="0"/>
              <a:t>Source: Cromartie and </a:t>
            </a:r>
            <a:r>
              <a:rPr lang="en-US" sz="1400" dirty="0" err="1"/>
              <a:t>Bucholtz</a:t>
            </a:r>
            <a:r>
              <a:rPr lang="en-US" sz="1400" dirty="0"/>
              <a:t> (2008), “Defining the ‘Rural’ in Rural America.” </a:t>
            </a:r>
          </a:p>
          <a:p>
            <a:r>
              <a:rPr lang="en-US" sz="1400" dirty="0">
                <a:hlinkClick r:id="rId4"/>
              </a:rPr>
              <a:t>USDA ERS - Defining the “Rural” in Rural America</a:t>
            </a:r>
            <a:endParaRPr lang="en-US" sz="1400" dirty="0"/>
          </a:p>
        </p:txBody>
      </p:sp>
      <p:sp>
        <p:nvSpPr>
          <p:cNvPr id="5" name="Slide Number Placeholder 3">
            <a:extLst>
              <a:ext uri="{FF2B5EF4-FFF2-40B4-BE49-F238E27FC236}">
                <a16:creationId xmlns:a16="http://schemas.microsoft.com/office/drawing/2014/main" id="{BD8B370A-EEBF-400A-9DE8-4610DF1FC353}"/>
              </a:ext>
            </a:extLst>
          </p:cNvPr>
          <p:cNvSpPr>
            <a:spLocks noGrp="1"/>
          </p:cNvSpPr>
          <p:nvPr>
            <p:ph type="sldNum" sz="quarter" idx="12"/>
          </p:nvPr>
        </p:nvSpPr>
        <p:spPr>
          <a:xfrm>
            <a:off x="8610600" y="6356350"/>
            <a:ext cx="2743200" cy="365125"/>
          </a:xfrm>
        </p:spPr>
        <p:txBody>
          <a:bodyPr/>
          <a:lstStyle/>
          <a:p>
            <a:fld id="{FC63ECC8-719A-498E-B101-491B6A35558E}" type="slidenum">
              <a:rPr lang="en-US" smtClean="0"/>
              <a:t>14</a:t>
            </a:fld>
            <a:endParaRPr lang="en-US" dirty="0"/>
          </a:p>
        </p:txBody>
      </p:sp>
    </p:spTree>
    <p:extLst>
      <p:ext uri="{BB962C8B-B14F-4D97-AF65-F5344CB8AC3E}">
        <p14:creationId xmlns:p14="http://schemas.microsoft.com/office/powerpoint/2010/main" val="3768926968"/>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A4838-89C6-4FBE-A3ED-6F2AA194CF9A}"/>
              </a:ext>
            </a:extLst>
          </p:cNvPr>
          <p:cNvSpPr>
            <a:spLocks noGrp="1"/>
          </p:cNvSpPr>
          <p:nvPr>
            <p:ph type="title"/>
          </p:nvPr>
        </p:nvSpPr>
        <p:spPr>
          <a:xfrm>
            <a:off x="838200" y="365125"/>
            <a:ext cx="10515600" cy="854075"/>
          </a:xfrm>
        </p:spPr>
        <p:txBody>
          <a:bodyPr>
            <a:normAutofit/>
          </a:bodyPr>
          <a:lstStyle/>
          <a:p>
            <a:r>
              <a:rPr lang="en-US" sz="2800" dirty="0"/>
              <a:t>Why 2,500 persons?</a:t>
            </a:r>
          </a:p>
        </p:txBody>
      </p:sp>
      <p:sp>
        <p:nvSpPr>
          <p:cNvPr id="3" name="Content Placeholder 2">
            <a:extLst>
              <a:ext uri="{FF2B5EF4-FFF2-40B4-BE49-F238E27FC236}">
                <a16:creationId xmlns:a16="http://schemas.microsoft.com/office/drawing/2014/main" id="{67C73146-5DD0-46BD-A959-FE90E557D01B}"/>
              </a:ext>
            </a:extLst>
          </p:cNvPr>
          <p:cNvSpPr>
            <a:spLocks noGrp="1"/>
          </p:cNvSpPr>
          <p:nvPr>
            <p:ph idx="1"/>
          </p:nvPr>
        </p:nvSpPr>
        <p:spPr>
          <a:xfrm>
            <a:off x="838200" y="1428206"/>
            <a:ext cx="10515600" cy="3805645"/>
          </a:xfrm>
        </p:spPr>
        <p:txBody>
          <a:bodyPr>
            <a:noAutofit/>
          </a:bodyPr>
          <a:lstStyle/>
          <a:p>
            <a:r>
              <a:rPr lang="en-US" sz="2000" dirty="0"/>
              <a:t>The Census Bureau officially adopted the 2,500-person threshold as the minimum population for an urban place in 1910.</a:t>
            </a:r>
          </a:p>
          <a:p>
            <a:pPr lvl="1"/>
            <a:r>
              <a:rPr lang="en-US" sz="1800" dirty="0">
                <a:effectLst/>
                <a:latin typeface="Calibri" panose="020F0502020204030204" pitchFamily="34" charset="0"/>
                <a:ea typeface="Calibri" panose="020F0502020204030204" pitchFamily="34" charset="0"/>
                <a:cs typeface="Calibri" panose="020F0502020204030204" pitchFamily="34" charset="0"/>
              </a:rPr>
              <a:t>Truesdell, 1949: “For the census of 1910 the definition of urban population [2,500 persons] presented in the [1906] Statistical Analysis was adopted, again without any discussion of its merits as compared with those which had been used earlier; and this definition has been used, with minor modifications, in later censuses down to and including 1940.”</a:t>
            </a:r>
            <a:endParaRPr lang="en-US" sz="1800" dirty="0"/>
          </a:p>
          <a:p>
            <a:r>
              <a:rPr lang="en-US" sz="2000" dirty="0"/>
              <a:t>From 1874 to 1900:</a:t>
            </a:r>
          </a:p>
          <a:p>
            <a:pPr lvl="1"/>
            <a:r>
              <a:rPr lang="en-US" sz="1800" dirty="0">
                <a:solidFill>
                  <a:srgbClr val="201F1E"/>
                </a:solidFill>
                <a:effectLst/>
                <a:latin typeface="Calibri" panose="020F0502020204030204" pitchFamily="34" charset="0"/>
                <a:ea typeface="Calibri" panose="020F0502020204030204" pitchFamily="34" charset="0"/>
                <a:cs typeface="Calibri" panose="020F0502020204030204" pitchFamily="34" charset="0"/>
              </a:rPr>
              <a:t>1874: 8,000-person threshold was used to identify urban cities and towns.</a:t>
            </a:r>
            <a:endParaRPr lang="en-US" sz="1800" dirty="0">
              <a:solidFill>
                <a:srgbClr val="201F1E"/>
              </a:solidFill>
              <a:latin typeface="Calibri" panose="020F0502020204030204" pitchFamily="34" charset="0"/>
              <a:ea typeface="Calibri" panose="020F0502020204030204" pitchFamily="34" charset="0"/>
              <a:cs typeface="Times New Roman" panose="02020603050405020304" pitchFamily="18" charset="0"/>
            </a:endParaRPr>
          </a:p>
          <a:p>
            <a:pPr lvl="1"/>
            <a:r>
              <a:rPr lang="en-US" sz="1800" dirty="0">
                <a:effectLst/>
                <a:latin typeface="Calibri" panose="020F0502020204030204" pitchFamily="34" charset="0"/>
                <a:ea typeface="Calibri" panose="020F0502020204030204" pitchFamily="34" charset="0"/>
                <a:cs typeface="Calibri" panose="020F0502020204030204" pitchFamily="34" charset="0"/>
              </a:rPr>
              <a:t>1880: 4,000-person threshold. “It seemed to be the opinion of the officials in charge of the census in 1880 that the 8,000 limit was too high to include all of the population that was really urban in character.” (Truesdell, 1949).</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1"/>
            <a:r>
              <a:rPr lang="en-US" sz="1800" dirty="0">
                <a:effectLst/>
                <a:latin typeface="Calibri" panose="020F0502020204030204" pitchFamily="34" charset="0"/>
                <a:ea typeface="Calibri" panose="020F0502020204030204" pitchFamily="34" charset="0"/>
                <a:cs typeface="Calibri" panose="020F0502020204030204" pitchFamily="34" charset="0"/>
              </a:rPr>
              <a:t>1890: back to 8,000 persons.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1"/>
            <a:r>
              <a:rPr lang="en-US" sz="1800" dirty="0">
                <a:effectLst/>
                <a:latin typeface="Calibri" panose="020F0502020204030204" pitchFamily="34" charset="0"/>
                <a:ea typeface="Calibri" panose="020F0502020204030204" pitchFamily="34" charset="0"/>
                <a:cs typeface="Calibri" panose="020F0502020204030204" pitchFamily="34" charset="0"/>
              </a:rPr>
              <a:t>1900: 4,000-person threshold used in reports.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7ED31BD-F0A5-465D-9465-E8ADC42BB293}"/>
              </a:ext>
            </a:extLst>
          </p:cNvPr>
          <p:cNvSpPr>
            <a:spLocks noGrp="1"/>
          </p:cNvSpPr>
          <p:nvPr>
            <p:ph type="sldNum" sz="quarter" idx="12"/>
          </p:nvPr>
        </p:nvSpPr>
        <p:spPr/>
        <p:txBody>
          <a:bodyPr/>
          <a:lstStyle/>
          <a:p>
            <a:fld id="{FC63ECC8-719A-498E-B101-491B6A35558E}" type="slidenum">
              <a:rPr lang="en-US" smtClean="0"/>
              <a:t>15</a:t>
            </a:fld>
            <a:endParaRPr lang="en-US"/>
          </a:p>
        </p:txBody>
      </p:sp>
      <p:sp>
        <p:nvSpPr>
          <p:cNvPr id="5" name="TextBox 4">
            <a:extLst>
              <a:ext uri="{FF2B5EF4-FFF2-40B4-BE49-F238E27FC236}">
                <a16:creationId xmlns:a16="http://schemas.microsoft.com/office/drawing/2014/main" id="{2F9CCECB-9B33-49CC-B874-552319411A1B}"/>
              </a:ext>
            </a:extLst>
          </p:cNvPr>
          <p:cNvSpPr txBox="1"/>
          <p:nvPr/>
        </p:nvSpPr>
        <p:spPr>
          <a:xfrm>
            <a:off x="2320674" y="5668957"/>
            <a:ext cx="6733016" cy="523220"/>
          </a:xfrm>
          <a:prstGeom prst="rect">
            <a:avLst/>
          </a:prstGeom>
          <a:noFill/>
        </p:spPr>
        <p:txBody>
          <a:bodyPr wrap="square" rtlCol="0">
            <a:spAutoFit/>
          </a:bodyPr>
          <a:lstStyle/>
          <a:p>
            <a:r>
              <a:rPr lang="en-US" sz="1400" dirty="0"/>
              <a:t>Source: Leon Truesdell, 1949. “The Development of the Urban-Rural Classification in the United States: 1874 to 1949.” Current Population Reports, P-23, Number 1.</a:t>
            </a:r>
          </a:p>
        </p:txBody>
      </p:sp>
    </p:spTree>
    <p:extLst>
      <p:ext uri="{BB962C8B-B14F-4D97-AF65-F5344CB8AC3E}">
        <p14:creationId xmlns:p14="http://schemas.microsoft.com/office/powerpoint/2010/main" val="1249270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26E7F-0AFF-4967-BE07-D4DD30F2CF04}"/>
              </a:ext>
            </a:extLst>
          </p:cNvPr>
          <p:cNvSpPr>
            <a:spLocks noGrp="1"/>
          </p:cNvSpPr>
          <p:nvPr>
            <p:ph type="title"/>
          </p:nvPr>
        </p:nvSpPr>
        <p:spPr/>
        <p:txBody>
          <a:bodyPr>
            <a:normAutofit/>
          </a:bodyPr>
          <a:lstStyle/>
          <a:p>
            <a:r>
              <a:rPr lang="en-US" sz="2800" dirty="0"/>
              <a:t>All other changes to criteria and population distribution aside, the change to the minimum threshold will result in an increase in rural population.</a:t>
            </a:r>
          </a:p>
        </p:txBody>
      </p:sp>
      <p:sp>
        <p:nvSpPr>
          <p:cNvPr id="3" name="Text Placeholder 2">
            <a:extLst>
              <a:ext uri="{FF2B5EF4-FFF2-40B4-BE49-F238E27FC236}">
                <a16:creationId xmlns:a16="http://schemas.microsoft.com/office/drawing/2014/main" id="{FE04C552-5E26-438B-8BBD-24798140F2BC}"/>
              </a:ext>
            </a:extLst>
          </p:cNvPr>
          <p:cNvSpPr>
            <a:spLocks noGrp="1"/>
          </p:cNvSpPr>
          <p:nvPr>
            <p:ph type="body" idx="1"/>
          </p:nvPr>
        </p:nvSpPr>
        <p:spPr>
          <a:xfrm>
            <a:off x="715963" y="1681163"/>
            <a:ext cx="5157787" cy="823912"/>
          </a:xfrm>
        </p:spPr>
        <p:txBody>
          <a:bodyPr>
            <a:normAutofit/>
          </a:bodyPr>
          <a:lstStyle/>
          <a:p>
            <a:pPr algn="ctr"/>
            <a:r>
              <a:rPr lang="en-US" sz="1800" b="0" dirty="0"/>
              <a:t>Urban and Rural Population </a:t>
            </a:r>
            <a:br>
              <a:rPr lang="en-US" sz="1800" b="0" dirty="0"/>
            </a:br>
            <a:r>
              <a:rPr lang="en-US" sz="1800" b="0" dirty="0"/>
              <a:t>Based on 2010 Threshold </a:t>
            </a:r>
          </a:p>
        </p:txBody>
      </p:sp>
      <p:sp>
        <p:nvSpPr>
          <p:cNvPr id="5" name="Text Placeholder 4">
            <a:extLst>
              <a:ext uri="{FF2B5EF4-FFF2-40B4-BE49-F238E27FC236}">
                <a16:creationId xmlns:a16="http://schemas.microsoft.com/office/drawing/2014/main" id="{A010B687-A0CC-497A-A7B6-59DE8934DA0C}"/>
              </a:ext>
            </a:extLst>
          </p:cNvPr>
          <p:cNvSpPr>
            <a:spLocks noGrp="1"/>
          </p:cNvSpPr>
          <p:nvPr>
            <p:ph type="body" sz="quarter" idx="3"/>
          </p:nvPr>
        </p:nvSpPr>
        <p:spPr/>
        <p:txBody>
          <a:bodyPr>
            <a:noAutofit/>
          </a:bodyPr>
          <a:lstStyle/>
          <a:p>
            <a:pPr algn="ctr"/>
            <a:r>
              <a:rPr lang="en-US" sz="1800" b="0" dirty="0"/>
              <a:t>Urban and Rural Populations </a:t>
            </a:r>
            <a:br>
              <a:rPr lang="en-US" sz="1800" b="0" dirty="0"/>
            </a:br>
            <a:r>
              <a:rPr lang="en-US" sz="1800" b="0" dirty="0"/>
              <a:t>Based on 2020 Thresholds </a:t>
            </a:r>
            <a:br>
              <a:rPr lang="en-US" sz="1800" b="0" dirty="0"/>
            </a:br>
            <a:r>
              <a:rPr lang="en-US" sz="1800" b="0" dirty="0"/>
              <a:t>Applied to Current Urban Areas</a:t>
            </a:r>
          </a:p>
        </p:txBody>
      </p:sp>
      <p:sp>
        <p:nvSpPr>
          <p:cNvPr id="7" name="Slide Number Placeholder 6">
            <a:extLst>
              <a:ext uri="{FF2B5EF4-FFF2-40B4-BE49-F238E27FC236}">
                <a16:creationId xmlns:a16="http://schemas.microsoft.com/office/drawing/2014/main" id="{8D959D59-59AB-469B-9605-3416E1424A94}"/>
              </a:ext>
            </a:extLst>
          </p:cNvPr>
          <p:cNvSpPr>
            <a:spLocks noGrp="1"/>
          </p:cNvSpPr>
          <p:nvPr>
            <p:ph type="sldNum" sz="quarter" idx="12"/>
          </p:nvPr>
        </p:nvSpPr>
        <p:spPr/>
        <p:txBody>
          <a:bodyPr/>
          <a:lstStyle/>
          <a:p>
            <a:fld id="{FC63ECC8-719A-498E-B101-491B6A35558E}" type="slidenum">
              <a:rPr lang="en-US" smtClean="0"/>
              <a:t>16</a:t>
            </a:fld>
            <a:endParaRPr lang="en-US"/>
          </a:p>
        </p:txBody>
      </p:sp>
      <p:graphicFrame>
        <p:nvGraphicFramePr>
          <p:cNvPr id="8" name="Table 7">
            <a:extLst>
              <a:ext uri="{FF2B5EF4-FFF2-40B4-BE49-F238E27FC236}">
                <a16:creationId xmlns:a16="http://schemas.microsoft.com/office/drawing/2014/main" id="{9515D453-4702-4658-B78B-F0AE62D043FF}"/>
              </a:ext>
            </a:extLst>
          </p:cNvPr>
          <p:cNvGraphicFramePr>
            <a:graphicFrameLocks noGrp="1"/>
          </p:cNvGraphicFramePr>
          <p:nvPr>
            <p:extLst>
              <p:ext uri="{D42A27DB-BD31-4B8C-83A1-F6EECF244321}">
                <p14:modId xmlns:p14="http://schemas.microsoft.com/office/powerpoint/2010/main" val="1702475133"/>
              </p:ext>
            </p:extLst>
          </p:nvPr>
        </p:nvGraphicFramePr>
        <p:xfrm>
          <a:off x="909800" y="2537088"/>
          <a:ext cx="4648039" cy="2473061"/>
        </p:xfrm>
        <a:graphic>
          <a:graphicData uri="http://schemas.openxmlformats.org/drawingml/2006/table">
            <a:tbl>
              <a:tblPr firstRow="1" bandRow="1">
                <a:tableStyleId>{5C22544A-7EE6-4342-B048-85BDC9FD1C3A}</a:tableStyleId>
              </a:tblPr>
              <a:tblGrid>
                <a:gridCol w="1448805">
                  <a:extLst>
                    <a:ext uri="{9D8B030D-6E8A-4147-A177-3AD203B41FA5}">
                      <a16:colId xmlns:a16="http://schemas.microsoft.com/office/drawing/2014/main" val="3708485854"/>
                    </a:ext>
                  </a:extLst>
                </a:gridCol>
                <a:gridCol w="1903833">
                  <a:extLst>
                    <a:ext uri="{9D8B030D-6E8A-4147-A177-3AD203B41FA5}">
                      <a16:colId xmlns:a16="http://schemas.microsoft.com/office/drawing/2014/main" val="4226016744"/>
                    </a:ext>
                  </a:extLst>
                </a:gridCol>
                <a:gridCol w="1295401">
                  <a:extLst>
                    <a:ext uri="{9D8B030D-6E8A-4147-A177-3AD203B41FA5}">
                      <a16:colId xmlns:a16="http://schemas.microsoft.com/office/drawing/2014/main" val="1271977087"/>
                    </a:ext>
                  </a:extLst>
                </a:gridCol>
              </a:tblGrid>
              <a:tr h="908054">
                <a:tc>
                  <a:txBody>
                    <a:bodyPr/>
                    <a:lstStyle/>
                    <a:p>
                      <a:endParaRPr lang="en-US" sz="1600" dirty="0">
                        <a:latin typeface="Calibri" panose="020F0502020204030204" pitchFamily="34" charset="0"/>
                      </a:endParaRPr>
                    </a:p>
                  </a:txBody>
                  <a:tcPr marT="45734" marB="45734"/>
                </a:tc>
                <a:tc>
                  <a:txBody>
                    <a:bodyPr/>
                    <a:lstStyle/>
                    <a:p>
                      <a:pPr algn="ctr"/>
                      <a:r>
                        <a:rPr lang="en-US" sz="1600" dirty="0"/>
                        <a:t>2016-2020 ACS </a:t>
                      </a:r>
                    </a:p>
                    <a:p>
                      <a:pPr algn="ctr"/>
                      <a:r>
                        <a:rPr lang="en-US" sz="1600" dirty="0"/>
                        <a:t>5-year Population Estimates</a:t>
                      </a:r>
                    </a:p>
                  </a:txBody>
                  <a:tcPr marT="45734" marB="45734" anchor="b"/>
                </a:tc>
                <a:tc>
                  <a:txBody>
                    <a:bodyPr/>
                    <a:lstStyle/>
                    <a:p>
                      <a:pPr algn="ctr"/>
                      <a:r>
                        <a:rPr lang="en-US" sz="1600" dirty="0"/>
                        <a:t>2020 Percent</a:t>
                      </a:r>
                    </a:p>
                  </a:txBody>
                  <a:tcPr marT="45734" marB="45734" anchor="b"/>
                </a:tc>
                <a:extLst>
                  <a:ext uri="{0D108BD9-81ED-4DB2-BD59-A6C34878D82A}">
                    <a16:rowId xmlns:a16="http://schemas.microsoft.com/office/drawing/2014/main" val="2887703101"/>
                  </a:ext>
                </a:extLst>
              </a:tr>
              <a:tr h="521669">
                <a:tc>
                  <a:txBody>
                    <a:bodyPr/>
                    <a:lstStyle/>
                    <a:p>
                      <a:r>
                        <a:rPr lang="en-US" sz="1600" b="0" dirty="0">
                          <a:latin typeface="Calibri" panose="020F0502020204030204" pitchFamily="34" charset="0"/>
                        </a:rPr>
                        <a:t>United States</a:t>
                      </a:r>
                    </a:p>
                  </a:txBody>
                  <a:tcPr marT="45734" marB="45734" anchor="b"/>
                </a:tc>
                <a:tc>
                  <a:txBody>
                    <a:bodyPr/>
                    <a:lstStyle/>
                    <a:p>
                      <a:pPr algn="r"/>
                      <a:r>
                        <a:rPr lang="en-US" sz="1600" dirty="0"/>
                        <a:t>326,569,308</a:t>
                      </a:r>
                    </a:p>
                  </a:txBody>
                  <a:tcPr marT="45734" marB="45734" anchor="b"/>
                </a:tc>
                <a:tc>
                  <a:txBody>
                    <a:bodyPr/>
                    <a:lstStyle/>
                    <a:p>
                      <a:pPr algn="r"/>
                      <a:r>
                        <a:rPr lang="en-US" sz="1600" dirty="0"/>
                        <a:t>100.0</a:t>
                      </a:r>
                    </a:p>
                  </a:txBody>
                  <a:tcPr marT="45734" marB="45734" anchor="b"/>
                </a:tc>
                <a:extLst>
                  <a:ext uri="{0D108BD9-81ED-4DB2-BD59-A6C34878D82A}">
                    <a16:rowId xmlns:a16="http://schemas.microsoft.com/office/drawing/2014/main" val="361652613"/>
                  </a:ext>
                </a:extLst>
              </a:tr>
              <a:tr h="521669">
                <a:tc>
                  <a:txBody>
                    <a:bodyPr/>
                    <a:lstStyle/>
                    <a:p>
                      <a:r>
                        <a:rPr lang="en-US" sz="1600" dirty="0">
                          <a:latin typeface="Calibri" panose="020F0502020204030204" pitchFamily="34" charset="0"/>
                        </a:rPr>
                        <a:t>Urban</a:t>
                      </a:r>
                      <a:endParaRPr lang="en-US" sz="1600" b="1" dirty="0">
                        <a:latin typeface="Calibri" panose="020F0502020204030204" pitchFamily="34" charset="0"/>
                      </a:endParaRPr>
                    </a:p>
                  </a:txBody>
                  <a:tcPr marT="45734" marB="45734" anchor="b"/>
                </a:tc>
                <a:tc>
                  <a:txBody>
                    <a:bodyPr/>
                    <a:lstStyle/>
                    <a:p>
                      <a:pPr algn="r"/>
                      <a:r>
                        <a:rPr lang="en-US" sz="1600" dirty="0"/>
                        <a:t>263,366,402</a:t>
                      </a:r>
                    </a:p>
                  </a:txBody>
                  <a:tcPr marT="45734" marB="45734" anchor="b"/>
                </a:tc>
                <a:tc>
                  <a:txBody>
                    <a:bodyPr/>
                    <a:lstStyle/>
                    <a:p>
                      <a:pPr algn="r"/>
                      <a:r>
                        <a:rPr lang="en-US" sz="1600" dirty="0"/>
                        <a:t>80.7</a:t>
                      </a:r>
                    </a:p>
                  </a:txBody>
                  <a:tcPr marT="45734" marB="45734" anchor="b"/>
                </a:tc>
                <a:extLst>
                  <a:ext uri="{0D108BD9-81ED-4DB2-BD59-A6C34878D82A}">
                    <a16:rowId xmlns:a16="http://schemas.microsoft.com/office/drawing/2014/main" val="3145386763"/>
                  </a:ext>
                </a:extLst>
              </a:tr>
              <a:tr h="521669">
                <a:tc>
                  <a:txBody>
                    <a:bodyPr/>
                    <a:lstStyle/>
                    <a:p>
                      <a:r>
                        <a:rPr lang="en-US" sz="1600" dirty="0">
                          <a:latin typeface="Calibri" panose="020F0502020204030204" pitchFamily="34" charset="0"/>
                        </a:rPr>
                        <a:t>Rural</a:t>
                      </a:r>
                      <a:endParaRPr lang="en-US" sz="1600" b="1" dirty="0">
                        <a:latin typeface="Calibri" panose="020F0502020204030204" pitchFamily="34" charset="0"/>
                      </a:endParaRPr>
                    </a:p>
                  </a:txBody>
                  <a:tcPr marT="45734" marB="45734" anchor="b"/>
                </a:tc>
                <a:tc>
                  <a:txBody>
                    <a:bodyPr/>
                    <a:lstStyle/>
                    <a:p>
                      <a:pPr algn="r"/>
                      <a:r>
                        <a:rPr lang="en-US" sz="1600" dirty="0"/>
                        <a:t> 63,202,906</a:t>
                      </a:r>
                    </a:p>
                  </a:txBody>
                  <a:tcPr marT="45734" marB="45734" anchor="b"/>
                </a:tc>
                <a:tc>
                  <a:txBody>
                    <a:bodyPr/>
                    <a:lstStyle/>
                    <a:p>
                      <a:pPr algn="r"/>
                      <a:r>
                        <a:rPr lang="en-US" sz="1600" dirty="0"/>
                        <a:t>19.3</a:t>
                      </a:r>
                    </a:p>
                  </a:txBody>
                  <a:tcPr marT="45734" marB="45734" anchor="b"/>
                </a:tc>
                <a:extLst>
                  <a:ext uri="{0D108BD9-81ED-4DB2-BD59-A6C34878D82A}">
                    <a16:rowId xmlns:a16="http://schemas.microsoft.com/office/drawing/2014/main" val="2262433829"/>
                  </a:ext>
                </a:extLst>
              </a:tr>
            </a:tbl>
          </a:graphicData>
        </a:graphic>
      </p:graphicFrame>
      <p:graphicFrame>
        <p:nvGraphicFramePr>
          <p:cNvPr id="9" name="Content Placeholder 7">
            <a:extLst>
              <a:ext uri="{FF2B5EF4-FFF2-40B4-BE49-F238E27FC236}">
                <a16:creationId xmlns:a16="http://schemas.microsoft.com/office/drawing/2014/main" id="{2E0F4F57-F416-45DE-BC47-76C7C94FCA4C}"/>
              </a:ext>
            </a:extLst>
          </p:cNvPr>
          <p:cNvGraphicFramePr>
            <a:graphicFrameLocks noGrp="1"/>
          </p:cNvGraphicFramePr>
          <p:nvPr>
            <p:ph sz="quarter" idx="4"/>
            <p:extLst>
              <p:ext uri="{D42A27DB-BD31-4B8C-83A1-F6EECF244321}">
                <p14:modId xmlns:p14="http://schemas.microsoft.com/office/powerpoint/2010/main" val="3685190803"/>
              </p:ext>
            </p:extLst>
          </p:nvPr>
        </p:nvGraphicFramePr>
        <p:xfrm>
          <a:off x="6429374" y="2505076"/>
          <a:ext cx="4852825" cy="2518240"/>
        </p:xfrm>
        <a:graphic>
          <a:graphicData uri="http://schemas.openxmlformats.org/drawingml/2006/table">
            <a:tbl>
              <a:tblPr firstRow="1" bandRow="1">
                <a:tableStyleId>{5C22544A-7EE6-4342-B048-85BDC9FD1C3A}</a:tableStyleId>
              </a:tblPr>
              <a:tblGrid>
                <a:gridCol w="1356844">
                  <a:extLst>
                    <a:ext uri="{9D8B030D-6E8A-4147-A177-3AD203B41FA5}">
                      <a16:colId xmlns:a16="http://schemas.microsoft.com/office/drawing/2014/main" val="3708485854"/>
                    </a:ext>
                  </a:extLst>
                </a:gridCol>
                <a:gridCol w="2164627">
                  <a:extLst>
                    <a:ext uri="{9D8B030D-6E8A-4147-A177-3AD203B41FA5}">
                      <a16:colId xmlns:a16="http://schemas.microsoft.com/office/drawing/2014/main" val="4226016744"/>
                    </a:ext>
                  </a:extLst>
                </a:gridCol>
                <a:gridCol w="1331354">
                  <a:extLst>
                    <a:ext uri="{9D8B030D-6E8A-4147-A177-3AD203B41FA5}">
                      <a16:colId xmlns:a16="http://schemas.microsoft.com/office/drawing/2014/main" val="1271977087"/>
                    </a:ext>
                  </a:extLst>
                </a:gridCol>
              </a:tblGrid>
              <a:tr h="881687">
                <a:tc>
                  <a:txBody>
                    <a:bodyPr/>
                    <a:lstStyle/>
                    <a:p>
                      <a:endParaRPr lang="en-US" sz="1600" dirty="0">
                        <a:latin typeface="Calibri" panose="020F0502020204030204" pitchFamily="34" charset="0"/>
                      </a:endParaRPr>
                    </a:p>
                  </a:txBody>
                  <a:tcPr marT="45734" marB="45734"/>
                </a:tc>
                <a:tc>
                  <a:txBody>
                    <a:bodyPr/>
                    <a:lstStyle/>
                    <a:p>
                      <a:pPr algn="ctr"/>
                      <a:r>
                        <a:rPr lang="en-US" sz="1600" dirty="0"/>
                        <a:t>2016-2020 ACS 5-year </a:t>
                      </a:r>
                      <a:br>
                        <a:rPr lang="en-US" sz="1600" dirty="0"/>
                      </a:br>
                      <a:r>
                        <a:rPr lang="en-US" sz="1600" dirty="0"/>
                        <a:t>Population Estimates</a:t>
                      </a:r>
                    </a:p>
                  </a:txBody>
                  <a:tcPr marT="45734" marB="45734" anchor="b"/>
                </a:tc>
                <a:tc>
                  <a:txBody>
                    <a:bodyPr/>
                    <a:lstStyle/>
                    <a:p>
                      <a:pPr algn="ctr"/>
                      <a:r>
                        <a:rPr lang="en-US" sz="1600" dirty="0"/>
                        <a:t>2020 Percent</a:t>
                      </a:r>
                    </a:p>
                  </a:txBody>
                  <a:tcPr marT="45734" marB="45734" anchor="b"/>
                </a:tc>
                <a:extLst>
                  <a:ext uri="{0D108BD9-81ED-4DB2-BD59-A6C34878D82A}">
                    <a16:rowId xmlns:a16="http://schemas.microsoft.com/office/drawing/2014/main" val="2887703101"/>
                  </a:ext>
                </a:extLst>
              </a:tr>
              <a:tr h="575637">
                <a:tc>
                  <a:txBody>
                    <a:bodyPr/>
                    <a:lstStyle/>
                    <a:p>
                      <a:r>
                        <a:rPr lang="en-US" sz="1600" b="0" dirty="0">
                          <a:latin typeface="Calibri" panose="020F0502020204030204" pitchFamily="34" charset="0"/>
                        </a:rPr>
                        <a:t>United States</a:t>
                      </a:r>
                    </a:p>
                  </a:txBody>
                  <a:tcPr marT="45734" marB="45734" anchor="b"/>
                </a:tc>
                <a:tc>
                  <a:txBody>
                    <a:bodyPr/>
                    <a:lstStyle/>
                    <a:p>
                      <a:pPr algn="r"/>
                      <a:r>
                        <a:rPr lang="en-US" sz="1600" dirty="0"/>
                        <a:t>326,569,308</a:t>
                      </a:r>
                    </a:p>
                  </a:txBody>
                  <a:tcPr marT="45734" marB="45734" anchor="b"/>
                </a:tc>
                <a:tc>
                  <a:txBody>
                    <a:bodyPr/>
                    <a:lstStyle/>
                    <a:p>
                      <a:pPr algn="r"/>
                      <a:r>
                        <a:rPr lang="en-US" sz="1600" dirty="0"/>
                        <a:t>100.0</a:t>
                      </a:r>
                    </a:p>
                  </a:txBody>
                  <a:tcPr marT="45734" marB="45734" anchor="b"/>
                </a:tc>
                <a:extLst>
                  <a:ext uri="{0D108BD9-81ED-4DB2-BD59-A6C34878D82A}">
                    <a16:rowId xmlns:a16="http://schemas.microsoft.com/office/drawing/2014/main" val="361652613"/>
                  </a:ext>
                </a:extLst>
              </a:tr>
              <a:tr h="530458">
                <a:tc>
                  <a:txBody>
                    <a:bodyPr/>
                    <a:lstStyle/>
                    <a:p>
                      <a:r>
                        <a:rPr lang="en-US" sz="1600" dirty="0">
                          <a:latin typeface="Calibri" panose="020F0502020204030204" pitchFamily="34" charset="0"/>
                        </a:rPr>
                        <a:t>Urban</a:t>
                      </a:r>
                      <a:endParaRPr lang="en-US" sz="1600" b="1" dirty="0">
                        <a:latin typeface="Calibri" panose="020F0502020204030204" pitchFamily="34" charset="0"/>
                      </a:endParaRPr>
                    </a:p>
                  </a:txBody>
                  <a:tcPr marT="45734" marB="45734" anchor="b"/>
                </a:tc>
                <a:tc>
                  <a:txBody>
                    <a:bodyPr/>
                    <a:lstStyle/>
                    <a:p>
                      <a:pPr algn="r"/>
                      <a:r>
                        <a:rPr lang="en-US" sz="1600" dirty="0"/>
                        <a:t>259,850,930</a:t>
                      </a:r>
                    </a:p>
                  </a:txBody>
                  <a:tcPr marT="45734" marB="45734" anchor="b"/>
                </a:tc>
                <a:tc>
                  <a:txBody>
                    <a:bodyPr/>
                    <a:lstStyle/>
                    <a:p>
                      <a:pPr algn="r"/>
                      <a:r>
                        <a:rPr lang="en-US" sz="1600" dirty="0"/>
                        <a:t>79.6</a:t>
                      </a:r>
                    </a:p>
                  </a:txBody>
                  <a:tcPr marT="45734" marB="45734" anchor="b"/>
                </a:tc>
                <a:extLst>
                  <a:ext uri="{0D108BD9-81ED-4DB2-BD59-A6C34878D82A}">
                    <a16:rowId xmlns:a16="http://schemas.microsoft.com/office/drawing/2014/main" val="3145386763"/>
                  </a:ext>
                </a:extLst>
              </a:tr>
              <a:tr h="530458">
                <a:tc>
                  <a:txBody>
                    <a:bodyPr/>
                    <a:lstStyle/>
                    <a:p>
                      <a:r>
                        <a:rPr lang="en-US" sz="1600" dirty="0">
                          <a:latin typeface="Calibri" panose="020F0502020204030204" pitchFamily="34" charset="0"/>
                        </a:rPr>
                        <a:t>Rural</a:t>
                      </a:r>
                      <a:endParaRPr lang="en-US" sz="1600" b="1" dirty="0">
                        <a:latin typeface="Calibri" panose="020F0502020204030204" pitchFamily="34" charset="0"/>
                      </a:endParaRPr>
                    </a:p>
                  </a:txBody>
                  <a:tcPr marT="45734" marB="45734" anchor="b"/>
                </a:tc>
                <a:tc>
                  <a:txBody>
                    <a:bodyPr/>
                    <a:lstStyle/>
                    <a:p>
                      <a:pPr algn="r"/>
                      <a:r>
                        <a:rPr lang="en-US" sz="1600" dirty="0"/>
                        <a:t>66,718,378</a:t>
                      </a:r>
                    </a:p>
                  </a:txBody>
                  <a:tcPr marT="45734" marB="45734" anchor="b"/>
                </a:tc>
                <a:tc>
                  <a:txBody>
                    <a:bodyPr/>
                    <a:lstStyle/>
                    <a:p>
                      <a:pPr algn="r"/>
                      <a:r>
                        <a:rPr lang="en-US" sz="1600" dirty="0"/>
                        <a:t>20.4</a:t>
                      </a:r>
                    </a:p>
                  </a:txBody>
                  <a:tcPr marT="45734" marB="45734" anchor="b"/>
                </a:tc>
                <a:extLst>
                  <a:ext uri="{0D108BD9-81ED-4DB2-BD59-A6C34878D82A}">
                    <a16:rowId xmlns:a16="http://schemas.microsoft.com/office/drawing/2014/main" val="2262433829"/>
                  </a:ext>
                </a:extLst>
              </a:tr>
            </a:tbl>
          </a:graphicData>
        </a:graphic>
      </p:graphicFrame>
      <p:sp>
        <p:nvSpPr>
          <p:cNvPr id="10" name="TextBox 9">
            <a:extLst>
              <a:ext uri="{FF2B5EF4-FFF2-40B4-BE49-F238E27FC236}">
                <a16:creationId xmlns:a16="http://schemas.microsoft.com/office/drawing/2014/main" id="{5D3CBA47-6A2A-4700-B79D-D364B97C9C3F}"/>
              </a:ext>
            </a:extLst>
          </p:cNvPr>
          <p:cNvSpPr txBox="1"/>
          <p:nvPr/>
        </p:nvSpPr>
        <p:spPr>
          <a:xfrm>
            <a:off x="4494159" y="5245982"/>
            <a:ext cx="2789161" cy="307777"/>
          </a:xfrm>
          <a:prstGeom prst="rect">
            <a:avLst/>
          </a:prstGeom>
          <a:noFill/>
        </p:spPr>
        <p:txBody>
          <a:bodyPr wrap="none" rtlCol="0">
            <a:spAutoFit/>
          </a:bodyPr>
          <a:lstStyle/>
          <a:p>
            <a:r>
              <a:rPr lang="en-US" sz="1400" dirty="0"/>
              <a:t>Source: 2016-2020 ACS 5-year data.</a:t>
            </a:r>
          </a:p>
        </p:txBody>
      </p:sp>
    </p:spTree>
    <p:extLst>
      <p:ext uri="{BB962C8B-B14F-4D97-AF65-F5344CB8AC3E}">
        <p14:creationId xmlns:p14="http://schemas.microsoft.com/office/powerpoint/2010/main" val="3109376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26E7F-0AFF-4967-BE07-D4DD30F2CF04}"/>
              </a:ext>
            </a:extLst>
          </p:cNvPr>
          <p:cNvSpPr>
            <a:spLocks noGrp="1"/>
          </p:cNvSpPr>
          <p:nvPr>
            <p:ph type="title"/>
          </p:nvPr>
        </p:nvSpPr>
        <p:spPr/>
        <p:txBody>
          <a:bodyPr>
            <a:normAutofit/>
          </a:bodyPr>
          <a:lstStyle/>
          <a:p>
            <a:r>
              <a:rPr lang="en-US" sz="2800" dirty="0"/>
              <a:t>All other changes to criteria and population distribution aside, the change to the minimum threshold will result in an increase in rural population.</a:t>
            </a:r>
          </a:p>
        </p:txBody>
      </p:sp>
      <p:sp>
        <p:nvSpPr>
          <p:cNvPr id="3" name="Text Placeholder 2">
            <a:extLst>
              <a:ext uri="{FF2B5EF4-FFF2-40B4-BE49-F238E27FC236}">
                <a16:creationId xmlns:a16="http://schemas.microsoft.com/office/drawing/2014/main" id="{FE04C552-5E26-438B-8BBD-24798140F2BC}"/>
              </a:ext>
            </a:extLst>
          </p:cNvPr>
          <p:cNvSpPr>
            <a:spLocks noGrp="1"/>
          </p:cNvSpPr>
          <p:nvPr>
            <p:ph type="body" idx="1"/>
          </p:nvPr>
        </p:nvSpPr>
        <p:spPr>
          <a:xfrm>
            <a:off x="715963" y="1681163"/>
            <a:ext cx="5157787" cy="823912"/>
          </a:xfrm>
        </p:spPr>
        <p:txBody>
          <a:bodyPr>
            <a:normAutofit/>
          </a:bodyPr>
          <a:lstStyle/>
          <a:p>
            <a:pPr algn="ctr"/>
            <a:r>
              <a:rPr lang="en-US" sz="1800" b="0" dirty="0"/>
              <a:t>Urban and Rural Population </a:t>
            </a:r>
            <a:br>
              <a:rPr lang="en-US" sz="1800" b="0" dirty="0"/>
            </a:br>
            <a:r>
              <a:rPr lang="en-US" sz="1800" b="0" dirty="0"/>
              <a:t>Based on 2010 Threshold </a:t>
            </a:r>
          </a:p>
        </p:txBody>
      </p:sp>
      <p:sp>
        <p:nvSpPr>
          <p:cNvPr id="5" name="Text Placeholder 4">
            <a:extLst>
              <a:ext uri="{FF2B5EF4-FFF2-40B4-BE49-F238E27FC236}">
                <a16:creationId xmlns:a16="http://schemas.microsoft.com/office/drawing/2014/main" id="{A010B687-A0CC-497A-A7B6-59DE8934DA0C}"/>
              </a:ext>
            </a:extLst>
          </p:cNvPr>
          <p:cNvSpPr>
            <a:spLocks noGrp="1"/>
          </p:cNvSpPr>
          <p:nvPr>
            <p:ph type="body" sz="quarter" idx="3"/>
          </p:nvPr>
        </p:nvSpPr>
        <p:spPr/>
        <p:txBody>
          <a:bodyPr>
            <a:noAutofit/>
          </a:bodyPr>
          <a:lstStyle/>
          <a:p>
            <a:pPr algn="ctr"/>
            <a:r>
              <a:rPr lang="en-US" sz="1800" b="0" dirty="0"/>
              <a:t>Urban and Rural Populations </a:t>
            </a:r>
            <a:br>
              <a:rPr lang="en-US" sz="1800" b="0" dirty="0"/>
            </a:br>
            <a:r>
              <a:rPr lang="en-US" sz="1800" b="0" dirty="0"/>
              <a:t>Based on 2020 Thresholds </a:t>
            </a:r>
            <a:br>
              <a:rPr lang="en-US" sz="1800" b="0" dirty="0"/>
            </a:br>
            <a:r>
              <a:rPr lang="en-US" sz="1800" b="0" dirty="0"/>
              <a:t>Applied to Current Urban Areas</a:t>
            </a:r>
          </a:p>
        </p:txBody>
      </p:sp>
      <p:sp>
        <p:nvSpPr>
          <p:cNvPr id="7" name="Slide Number Placeholder 6">
            <a:extLst>
              <a:ext uri="{FF2B5EF4-FFF2-40B4-BE49-F238E27FC236}">
                <a16:creationId xmlns:a16="http://schemas.microsoft.com/office/drawing/2014/main" id="{8D959D59-59AB-469B-9605-3416E1424A94}"/>
              </a:ext>
            </a:extLst>
          </p:cNvPr>
          <p:cNvSpPr>
            <a:spLocks noGrp="1"/>
          </p:cNvSpPr>
          <p:nvPr>
            <p:ph type="sldNum" sz="quarter" idx="12"/>
          </p:nvPr>
        </p:nvSpPr>
        <p:spPr/>
        <p:txBody>
          <a:bodyPr/>
          <a:lstStyle/>
          <a:p>
            <a:fld id="{FC63ECC8-719A-498E-B101-491B6A35558E}" type="slidenum">
              <a:rPr lang="en-US" smtClean="0"/>
              <a:t>17</a:t>
            </a:fld>
            <a:endParaRPr lang="en-US"/>
          </a:p>
        </p:txBody>
      </p:sp>
      <p:graphicFrame>
        <p:nvGraphicFramePr>
          <p:cNvPr id="8" name="Table 7">
            <a:extLst>
              <a:ext uri="{FF2B5EF4-FFF2-40B4-BE49-F238E27FC236}">
                <a16:creationId xmlns:a16="http://schemas.microsoft.com/office/drawing/2014/main" id="{9515D453-4702-4658-B78B-F0AE62D043FF}"/>
              </a:ext>
            </a:extLst>
          </p:cNvPr>
          <p:cNvGraphicFramePr>
            <a:graphicFrameLocks noGrp="1"/>
          </p:cNvGraphicFramePr>
          <p:nvPr>
            <p:extLst>
              <p:ext uri="{D42A27DB-BD31-4B8C-83A1-F6EECF244321}">
                <p14:modId xmlns:p14="http://schemas.microsoft.com/office/powerpoint/2010/main" val="2337300301"/>
              </p:ext>
            </p:extLst>
          </p:nvPr>
        </p:nvGraphicFramePr>
        <p:xfrm>
          <a:off x="909800" y="2537088"/>
          <a:ext cx="4648039" cy="2474750"/>
        </p:xfrm>
        <a:graphic>
          <a:graphicData uri="http://schemas.openxmlformats.org/drawingml/2006/table">
            <a:tbl>
              <a:tblPr firstRow="1" bandRow="1">
                <a:tableStyleId>{5C22544A-7EE6-4342-B048-85BDC9FD1C3A}</a:tableStyleId>
              </a:tblPr>
              <a:tblGrid>
                <a:gridCol w="1448805">
                  <a:extLst>
                    <a:ext uri="{9D8B030D-6E8A-4147-A177-3AD203B41FA5}">
                      <a16:colId xmlns:a16="http://schemas.microsoft.com/office/drawing/2014/main" val="3708485854"/>
                    </a:ext>
                  </a:extLst>
                </a:gridCol>
                <a:gridCol w="1903833">
                  <a:extLst>
                    <a:ext uri="{9D8B030D-6E8A-4147-A177-3AD203B41FA5}">
                      <a16:colId xmlns:a16="http://schemas.microsoft.com/office/drawing/2014/main" val="4226016744"/>
                    </a:ext>
                  </a:extLst>
                </a:gridCol>
                <a:gridCol w="1295401">
                  <a:extLst>
                    <a:ext uri="{9D8B030D-6E8A-4147-A177-3AD203B41FA5}">
                      <a16:colId xmlns:a16="http://schemas.microsoft.com/office/drawing/2014/main" val="1271977087"/>
                    </a:ext>
                  </a:extLst>
                </a:gridCol>
              </a:tblGrid>
              <a:tr h="908054">
                <a:tc>
                  <a:txBody>
                    <a:bodyPr/>
                    <a:lstStyle/>
                    <a:p>
                      <a:endParaRPr lang="en-US" sz="1600" dirty="0">
                        <a:latin typeface="Calibri" panose="020F0502020204030204" pitchFamily="34" charset="0"/>
                      </a:endParaRPr>
                    </a:p>
                  </a:txBody>
                  <a:tcPr marT="45734" marB="45734"/>
                </a:tc>
                <a:tc>
                  <a:txBody>
                    <a:bodyPr/>
                    <a:lstStyle/>
                    <a:p>
                      <a:pPr algn="ctr"/>
                      <a:r>
                        <a:rPr lang="en-US" sz="1600" dirty="0"/>
                        <a:t>2020 ACS 5-year Population Estimates</a:t>
                      </a:r>
                    </a:p>
                  </a:txBody>
                  <a:tcPr marT="45734" marB="45734" anchor="b"/>
                </a:tc>
                <a:tc>
                  <a:txBody>
                    <a:bodyPr/>
                    <a:lstStyle/>
                    <a:p>
                      <a:pPr algn="ctr"/>
                      <a:r>
                        <a:rPr lang="en-US" sz="1600" dirty="0"/>
                        <a:t>2020 Percent</a:t>
                      </a:r>
                    </a:p>
                  </a:txBody>
                  <a:tcPr marT="45734" marB="45734" anchor="b"/>
                </a:tc>
                <a:extLst>
                  <a:ext uri="{0D108BD9-81ED-4DB2-BD59-A6C34878D82A}">
                    <a16:rowId xmlns:a16="http://schemas.microsoft.com/office/drawing/2014/main" val="2887703101"/>
                  </a:ext>
                </a:extLst>
              </a:tr>
              <a:tr h="521669">
                <a:tc>
                  <a:txBody>
                    <a:bodyPr/>
                    <a:lstStyle/>
                    <a:p>
                      <a:r>
                        <a:rPr lang="en-US" sz="1600" b="0" dirty="0">
                          <a:latin typeface="Calibri" panose="020F0502020204030204" pitchFamily="34" charset="0"/>
                        </a:rPr>
                        <a:t>New Jersey</a:t>
                      </a:r>
                    </a:p>
                  </a:txBody>
                  <a:tcPr marT="45734" marB="45734" anchor="b"/>
                </a:tc>
                <a:tc>
                  <a:txBody>
                    <a:bodyPr/>
                    <a:lstStyle/>
                    <a:p>
                      <a:pPr algn="r"/>
                      <a:r>
                        <a:rPr lang="en-US" sz="1600" dirty="0"/>
                        <a:t>8,885,418</a:t>
                      </a:r>
                    </a:p>
                  </a:txBody>
                  <a:tcPr marT="45734" marB="45734" anchor="b"/>
                </a:tc>
                <a:tc>
                  <a:txBody>
                    <a:bodyPr/>
                    <a:lstStyle/>
                    <a:p>
                      <a:pPr algn="r"/>
                      <a:r>
                        <a:rPr lang="en-US" sz="1600" dirty="0"/>
                        <a:t>100.00</a:t>
                      </a:r>
                    </a:p>
                  </a:txBody>
                  <a:tcPr marT="45734" marB="45734" anchor="b"/>
                </a:tc>
                <a:extLst>
                  <a:ext uri="{0D108BD9-81ED-4DB2-BD59-A6C34878D82A}">
                    <a16:rowId xmlns:a16="http://schemas.microsoft.com/office/drawing/2014/main" val="361652613"/>
                  </a:ext>
                </a:extLst>
              </a:tr>
              <a:tr h="521669">
                <a:tc>
                  <a:txBody>
                    <a:bodyPr/>
                    <a:lstStyle/>
                    <a:p>
                      <a:r>
                        <a:rPr lang="en-US" sz="1600" dirty="0">
                          <a:latin typeface="Calibri" panose="020F0502020204030204" pitchFamily="34" charset="0"/>
                        </a:rPr>
                        <a:t>Urban</a:t>
                      </a:r>
                      <a:endParaRPr lang="en-US" sz="1600" b="1" dirty="0">
                        <a:latin typeface="Calibri" panose="020F0502020204030204" pitchFamily="34" charset="0"/>
                      </a:endParaRPr>
                    </a:p>
                  </a:txBody>
                  <a:tcPr marT="45734" marB="45734" anchor="b"/>
                </a:tc>
                <a:tc>
                  <a:txBody>
                    <a:bodyPr/>
                    <a:lstStyle/>
                    <a:p>
                      <a:pPr algn="r"/>
                      <a:r>
                        <a:rPr lang="en-US" sz="1600" dirty="0"/>
                        <a:t>8,473,163</a:t>
                      </a:r>
                    </a:p>
                  </a:txBody>
                  <a:tcPr marT="45734" marB="45734" anchor="b"/>
                </a:tc>
                <a:tc>
                  <a:txBody>
                    <a:bodyPr/>
                    <a:lstStyle/>
                    <a:p>
                      <a:pPr algn="r"/>
                      <a:r>
                        <a:rPr lang="en-US" sz="1600" dirty="0"/>
                        <a:t>95.4</a:t>
                      </a:r>
                    </a:p>
                  </a:txBody>
                  <a:tcPr marT="45734" marB="45734" anchor="b"/>
                </a:tc>
                <a:extLst>
                  <a:ext uri="{0D108BD9-81ED-4DB2-BD59-A6C34878D82A}">
                    <a16:rowId xmlns:a16="http://schemas.microsoft.com/office/drawing/2014/main" val="3145386763"/>
                  </a:ext>
                </a:extLst>
              </a:tr>
              <a:tr h="523358">
                <a:tc>
                  <a:txBody>
                    <a:bodyPr/>
                    <a:lstStyle/>
                    <a:p>
                      <a:r>
                        <a:rPr lang="en-US" sz="1600" dirty="0">
                          <a:latin typeface="Calibri" panose="020F0502020204030204" pitchFamily="34" charset="0"/>
                        </a:rPr>
                        <a:t>Rural</a:t>
                      </a:r>
                      <a:endParaRPr lang="en-US" sz="1600" b="1" dirty="0">
                        <a:latin typeface="Calibri" panose="020F0502020204030204" pitchFamily="34" charset="0"/>
                      </a:endParaRPr>
                    </a:p>
                  </a:txBody>
                  <a:tcPr marT="45734" marB="45734" anchor="b"/>
                </a:tc>
                <a:tc>
                  <a:txBody>
                    <a:bodyPr/>
                    <a:lstStyle/>
                    <a:p>
                      <a:pPr algn="r"/>
                      <a:r>
                        <a:rPr lang="en-US" sz="1600" dirty="0"/>
                        <a:t>412,255</a:t>
                      </a:r>
                    </a:p>
                  </a:txBody>
                  <a:tcPr marT="45734" marB="45734" anchor="b"/>
                </a:tc>
                <a:tc>
                  <a:txBody>
                    <a:bodyPr/>
                    <a:lstStyle/>
                    <a:p>
                      <a:pPr algn="r"/>
                      <a:r>
                        <a:rPr lang="en-US" sz="1600" dirty="0"/>
                        <a:t>4.6</a:t>
                      </a:r>
                    </a:p>
                  </a:txBody>
                  <a:tcPr marT="45734" marB="45734" anchor="b"/>
                </a:tc>
                <a:extLst>
                  <a:ext uri="{0D108BD9-81ED-4DB2-BD59-A6C34878D82A}">
                    <a16:rowId xmlns:a16="http://schemas.microsoft.com/office/drawing/2014/main" val="2262433829"/>
                  </a:ext>
                </a:extLst>
              </a:tr>
            </a:tbl>
          </a:graphicData>
        </a:graphic>
      </p:graphicFrame>
      <p:graphicFrame>
        <p:nvGraphicFramePr>
          <p:cNvPr id="9" name="Content Placeholder 7">
            <a:extLst>
              <a:ext uri="{FF2B5EF4-FFF2-40B4-BE49-F238E27FC236}">
                <a16:creationId xmlns:a16="http://schemas.microsoft.com/office/drawing/2014/main" id="{2E0F4F57-F416-45DE-BC47-76C7C94FCA4C}"/>
              </a:ext>
            </a:extLst>
          </p:cNvPr>
          <p:cNvGraphicFramePr>
            <a:graphicFrameLocks noGrp="1"/>
          </p:cNvGraphicFramePr>
          <p:nvPr>
            <p:ph sz="quarter" idx="4"/>
            <p:extLst>
              <p:ext uri="{D42A27DB-BD31-4B8C-83A1-F6EECF244321}">
                <p14:modId xmlns:p14="http://schemas.microsoft.com/office/powerpoint/2010/main" val="462891588"/>
              </p:ext>
            </p:extLst>
          </p:nvPr>
        </p:nvGraphicFramePr>
        <p:xfrm>
          <a:off x="6172200" y="2505076"/>
          <a:ext cx="5110000" cy="2518240"/>
        </p:xfrm>
        <a:graphic>
          <a:graphicData uri="http://schemas.openxmlformats.org/drawingml/2006/table">
            <a:tbl>
              <a:tblPr firstRow="1" bandRow="1">
                <a:tableStyleId>{5C22544A-7EE6-4342-B048-85BDC9FD1C3A}</a:tableStyleId>
              </a:tblPr>
              <a:tblGrid>
                <a:gridCol w="1261900">
                  <a:extLst>
                    <a:ext uri="{9D8B030D-6E8A-4147-A177-3AD203B41FA5}">
                      <a16:colId xmlns:a16="http://schemas.microsoft.com/office/drawing/2014/main" val="3708485854"/>
                    </a:ext>
                  </a:extLst>
                </a:gridCol>
                <a:gridCol w="2446191">
                  <a:extLst>
                    <a:ext uri="{9D8B030D-6E8A-4147-A177-3AD203B41FA5}">
                      <a16:colId xmlns:a16="http://schemas.microsoft.com/office/drawing/2014/main" val="4226016744"/>
                    </a:ext>
                  </a:extLst>
                </a:gridCol>
                <a:gridCol w="1401909">
                  <a:extLst>
                    <a:ext uri="{9D8B030D-6E8A-4147-A177-3AD203B41FA5}">
                      <a16:colId xmlns:a16="http://schemas.microsoft.com/office/drawing/2014/main" val="1271977087"/>
                    </a:ext>
                  </a:extLst>
                </a:gridCol>
              </a:tblGrid>
              <a:tr h="881687">
                <a:tc>
                  <a:txBody>
                    <a:bodyPr/>
                    <a:lstStyle/>
                    <a:p>
                      <a:endParaRPr lang="en-US" sz="1600" dirty="0">
                        <a:latin typeface="Calibri" panose="020F0502020204030204" pitchFamily="34" charset="0"/>
                      </a:endParaRPr>
                    </a:p>
                  </a:txBody>
                  <a:tcPr marT="45734" marB="45734"/>
                </a:tc>
                <a:tc>
                  <a:txBody>
                    <a:bodyPr/>
                    <a:lstStyle/>
                    <a:p>
                      <a:pPr algn="ctr"/>
                      <a:r>
                        <a:rPr lang="en-US" sz="1600" dirty="0"/>
                        <a:t>2020 ACS 5-year </a:t>
                      </a:r>
                      <a:br>
                        <a:rPr lang="en-US" sz="1600" dirty="0"/>
                      </a:br>
                      <a:r>
                        <a:rPr lang="en-US" sz="1600" dirty="0"/>
                        <a:t>Population Estimates</a:t>
                      </a:r>
                    </a:p>
                  </a:txBody>
                  <a:tcPr marT="45734" marB="45734" anchor="b"/>
                </a:tc>
                <a:tc>
                  <a:txBody>
                    <a:bodyPr/>
                    <a:lstStyle/>
                    <a:p>
                      <a:pPr algn="ctr"/>
                      <a:r>
                        <a:rPr lang="en-US" sz="1600" dirty="0"/>
                        <a:t>2020 Percent</a:t>
                      </a:r>
                    </a:p>
                  </a:txBody>
                  <a:tcPr marT="45734" marB="45734" anchor="b"/>
                </a:tc>
                <a:extLst>
                  <a:ext uri="{0D108BD9-81ED-4DB2-BD59-A6C34878D82A}">
                    <a16:rowId xmlns:a16="http://schemas.microsoft.com/office/drawing/2014/main" val="2887703101"/>
                  </a:ext>
                </a:extLst>
              </a:tr>
              <a:tr h="575637">
                <a:tc>
                  <a:txBody>
                    <a:bodyPr/>
                    <a:lstStyle/>
                    <a:p>
                      <a:r>
                        <a:rPr lang="en-US" sz="1600" b="0" dirty="0">
                          <a:latin typeface="Calibri" panose="020F0502020204030204" pitchFamily="34" charset="0"/>
                        </a:rPr>
                        <a:t>New Jersey</a:t>
                      </a:r>
                    </a:p>
                  </a:txBody>
                  <a:tcPr marT="45734" marB="45734" anchor="b"/>
                </a:tc>
                <a:tc>
                  <a:txBody>
                    <a:bodyPr/>
                    <a:lstStyle/>
                    <a:p>
                      <a:pPr algn="r"/>
                      <a:r>
                        <a:rPr lang="en-US" sz="1600" dirty="0"/>
                        <a:t>8,885,418</a:t>
                      </a:r>
                    </a:p>
                  </a:txBody>
                  <a:tcPr marT="45734" marB="45734" anchor="b"/>
                </a:tc>
                <a:tc>
                  <a:txBody>
                    <a:bodyPr/>
                    <a:lstStyle/>
                    <a:p>
                      <a:pPr algn="r"/>
                      <a:r>
                        <a:rPr lang="en-US" sz="1600" dirty="0"/>
                        <a:t>100.00</a:t>
                      </a:r>
                    </a:p>
                  </a:txBody>
                  <a:tcPr marT="45734" marB="45734" anchor="b"/>
                </a:tc>
                <a:extLst>
                  <a:ext uri="{0D108BD9-81ED-4DB2-BD59-A6C34878D82A}">
                    <a16:rowId xmlns:a16="http://schemas.microsoft.com/office/drawing/2014/main" val="361652613"/>
                  </a:ext>
                </a:extLst>
              </a:tr>
              <a:tr h="530458">
                <a:tc>
                  <a:txBody>
                    <a:bodyPr/>
                    <a:lstStyle/>
                    <a:p>
                      <a:r>
                        <a:rPr lang="en-US" sz="1600" dirty="0">
                          <a:latin typeface="Calibri" panose="020F0502020204030204" pitchFamily="34" charset="0"/>
                        </a:rPr>
                        <a:t>Urban</a:t>
                      </a:r>
                      <a:endParaRPr lang="en-US" sz="1600" b="1" dirty="0">
                        <a:latin typeface="Calibri" panose="020F0502020204030204" pitchFamily="34" charset="0"/>
                      </a:endParaRPr>
                    </a:p>
                  </a:txBody>
                  <a:tcPr marT="45734" marB="45734" anchor="b"/>
                </a:tc>
                <a:tc>
                  <a:txBody>
                    <a:bodyPr/>
                    <a:lstStyle/>
                    <a:p>
                      <a:pPr algn="r"/>
                      <a:r>
                        <a:rPr lang="en-US" sz="1600" dirty="0"/>
                        <a:t>8,459,472</a:t>
                      </a:r>
                    </a:p>
                  </a:txBody>
                  <a:tcPr marT="45734" marB="45734" anchor="b"/>
                </a:tc>
                <a:tc>
                  <a:txBody>
                    <a:bodyPr/>
                    <a:lstStyle/>
                    <a:p>
                      <a:pPr algn="r"/>
                      <a:r>
                        <a:rPr lang="en-US" sz="1600" dirty="0"/>
                        <a:t>95.2</a:t>
                      </a:r>
                    </a:p>
                  </a:txBody>
                  <a:tcPr marT="45734" marB="45734" anchor="b"/>
                </a:tc>
                <a:extLst>
                  <a:ext uri="{0D108BD9-81ED-4DB2-BD59-A6C34878D82A}">
                    <a16:rowId xmlns:a16="http://schemas.microsoft.com/office/drawing/2014/main" val="3145386763"/>
                  </a:ext>
                </a:extLst>
              </a:tr>
              <a:tr h="530458">
                <a:tc>
                  <a:txBody>
                    <a:bodyPr/>
                    <a:lstStyle/>
                    <a:p>
                      <a:r>
                        <a:rPr lang="en-US" sz="1600" dirty="0">
                          <a:latin typeface="Calibri" panose="020F0502020204030204" pitchFamily="34" charset="0"/>
                        </a:rPr>
                        <a:t>Rural</a:t>
                      </a:r>
                      <a:endParaRPr lang="en-US" sz="1600" b="1" dirty="0">
                        <a:latin typeface="Calibri" panose="020F0502020204030204" pitchFamily="34" charset="0"/>
                      </a:endParaRPr>
                    </a:p>
                  </a:txBody>
                  <a:tcPr marT="45734" marB="45734" anchor="b"/>
                </a:tc>
                <a:tc>
                  <a:txBody>
                    <a:bodyPr/>
                    <a:lstStyle/>
                    <a:p>
                      <a:pPr algn="r"/>
                      <a:r>
                        <a:rPr lang="en-US" sz="1600" dirty="0"/>
                        <a:t>425,946</a:t>
                      </a:r>
                    </a:p>
                  </a:txBody>
                  <a:tcPr marT="45734" marB="45734" anchor="b"/>
                </a:tc>
                <a:tc>
                  <a:txBody>
                    <a:bodyPr/>
                    <a:lstStyle/>
                    <a:p>
                      <a:pPr algn="r"/>
                      <a:r>
                        <a:rPr lang="en-US" sz="1600" dirty="0"/>
                        <a:t>4.8</a:t>
                      </a:r>
                    </a:p>
                  </a:txBody>
                  <a:tcPr marT="45734" marB="45734" anchor="b"/>
                </a:tc>
                <a:extLst>
                  <a:ext uri="{0D108BD9-81ED-4DB2-BD59-A6C34878D82A}">
                    <a16:rowId xmlns:a16="http://schemas.microsoft.com/office/drawing/2014/main" val="2262433829"/>
                  </a:ext>
                </a:extLst>
              </a:tr>
            </a:tbl>
          </a:graphicData>
        </a:graphic>
      </p:graphicFrame>
      <p:sp>
        <p:nvSpPr>
          <p:cNvPr id="10" name="TextBox 9">
            <a:extLst>
              <a:ext uri="{FF2B5EF4-FFF2-40B4-BE49-F238E27FC236}">
                <a16:creationId xmlns:a16="http://schemas.microsoft.com/office/drawing/2014/main" id="{EDD96415-928B-40AC-B7FE-349D710E687E}"/>
              </a:ext>
            </a:extLst>
          </p:cNvPr>
          <p:cNvSpPr txBox="1"/>
          <p:nvPr/>
        </p:nvSpPr>
        <p:spPr>
          <a:xfrm>
            <a:off x="4479169" y="5382055"/>
            <a:ext cx="2789161" cy="307777"/>
          </a:xfrm>
          <a:prstGeom prst="rect">
            <a:avLst/>
          </a:prstGeom>
          <a:noFill/>
        </p:spPr>
        <p:txBody>
          <a:bodyPr wrap="none" rtlCol="0">
            <a:spAutoFit/>
          </a:bodyPr>
          <a:lstStyle/>
          <a:p>
            <a:r>
              <a:rPr lang="en-US" sz="1400" dirty="0"/>
              <a:t>Source: 2016-2020 ACS 5-year data.</a:t>
            </a:r>
          </a:p>
        </p:txBody>
      </p:sp>
    </p:spTree>
    <p:extLst>
      <p:ext uri="{BB962C8B-B14F-4D97-AF65-F5344CB8AC3E}">
        <p14:creationId xmlns:p14="http://schemas.microsoft.com/office/powerpoint/2010/main" val="1863006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1A1B0-2288-47AA-8616-E8DCAFC08E1B}"/>
              </a:ext>
            </a:extLst>
          </p:cNvPr>
          <p:cNvSpPr>
            <a:spLocks noGrp="1"/>
          </p:cNvSpPr>
          <p:nvPr>
            <p:ph type="title"/>
          </p:nvPr>
        </p:nvSpPr>
        <p:spPr/>
        <p:txBody>
          <a:bodyPr>
            <a:normAutofit/>
          </a:bodyPr>
          <a:lstStyle/>
          <a:p>
            <a:r>
              <a:rPr lang="en-US" sz="2400" dirty="0"/>
              <a:t>Urban areas that had 2010 Census populations of 2,500 up to 9,999, as a category, lost population between 2010 and 2020. All other size categories experienced population increases.</a:t>
            </a:r>
          </a:p>
        </p:txBody>
      </p:sp>
      <p:sp>
        <p:nvSpPr>
          <p:cNvPr id="4" name="Slide Number Placeholder 3">
            <a:extLst>
              <a:ext uri="{FF2B5EF4-FFF2-40B4-BE49-F238E27FC236}">
                <a16:creationId xmlns:a16="http://schemas.microsoft.com/office/drawing/2014/main" id="{9AD8BC5D-8311-469B-A063-51DBA5C4B59E}"/>
              </a:ext>
            </a:extLst>
          </p:cNvPr>
          <p:cNvSpPr>
            <a:spLocks noGrp="1"/>
          </p:cNvSpPr>
          <p:nvPr>
            <p:ph type="sldNum" sz="quarter" idx="12"/>
          </p:nvPr>
        </p:nvSpPr>
        <p:spPr/>
        <p:txBody>
          <a:bodyPr/>
          <a:lstStyle/>
          <a:p>
            <a:fld id="{FC63ECC8-719A-498E-B101-491B6A35558E}" type="slidenum">
              <a:rPr lang="en-US" smtClean="0"/>
              <a:t>18</a:t>
            </a:fld>
            <a:endParaRPr lang="en-US"/>
          </a:p>
        </p:txBody>
      </p:sp>
      <p:sp>
        <p:nvSpPr>
          <p:cNvPr id="6" name="TextBox 5">
            <a:extLst>
              <a:ext uri="{FF2B5EF4-FFF2-40B4-BE49-F238E27FC236}">
                <a16:creationId xmlns:a16="http://schemas.microsoft.com/office/drawing/2014/main" id="{F9290639-A3B5-4312-AB4B-33DDB0404867}"/>
              </a:ext>
            </a:extLst>
          </p:cNvPr>
          <p:cNvSpPr txBox="1"/>
          <p:nvPr/>
        </p:nvSpPr>
        <p:spPr>
          <a:xfrm>
            <a:off x="2809875" y="6112149"/>
            <a:ext cx="3869585" cy="307777"/>
          </a:xfrm>
          <a:prstGeom prst="rect">
            <a:avLst/>
          </a:prstGeom>
          <a:noFill/>
        </p:spPr>
        <p:txBody>
          <a:bodyPr wrap="none" rtlCol="0">
            <a:spAutoFit/>
          </a:bodyPr>
          <a:lstStyle/>
          <a:p>
            <a:r>
              <a:rPr lang="en-US" sz="1400" dirty="0"/>
              <a:t>Sources: 2010 Census; 2016-2020 ACS 5-year data.</a:t>
            </a:r>
          </a:p>
        </p:txBody>
      </p:sp>
      <p:graphicFrame>
        <p:nvGraphicFramePr>
          <p:cNvPr id="8" name="Chart 7">
            <a:extLst>
              <a:ext uri="{FF2B5EF4-FFF2-40B4-BE49-F238E27FC236}">
                <a16:creationId xmlns:a16="http://schemas.microsoft.com/office/drawing/2014/main" id="{4FB1766A-B617-41CB-8CDA-86CD1031A06C}"/>
              </a:ext>
            </a:extLst>
          </p:cNvPr>
          <p:cNvGraphicFramePr>
            <a:graphicFrameLocks/>
          </p:cNvGraphicFramePr>
          <p:nvPr>
            <p:extLst>
              <p:ext uri="{D42A27DB-BD31-4B8C-83A1-F6EECF244321}">
                <p14:modId xmlns:p14="http://schemas.microsoft.com/office/powerpoint/2010/main" val="3160467849"/>
              </p:ext>
            </p:extLst>
          </p:nvPr>
        </p:nvGraphicFramePr>
        <p:xfrm>
          <a:off x="1140177" y="1525238"/>
          <a:ext cx="9774750" cy="44291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00847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5081E16-A411-46EA-B01D-E69C9404B4C1}"/>
              </a:ext>
            </a:extLst>
          </p:cNvPr>
          <p:cNvSpPr>
            <a:spLocks noGrp="1"/>
          </p:cNvSpPr>
          <p:nvPr>
            <p:ph type="sldNum" sz="quarter" idx="12"/>
          </p:nvPr>
        </p:nvSpPr>
        <p:spPr/>
        <p:txBody>
          <a:bodyPr/>
          <a:lstStyle/>
          <a:p>
            <a:fld id="{FC63ECC8-719A-498E-B101-491B6A35558E}" type="slidenum">
              <a:rPr lang="en-US" smtClean="0"/>
              <a:t>19</a:t>
            </a:fld>
            <a:endParaRPr lang="en-US" dirty="0"/>
          </a:p>
        </p:txBody>
      </p:sp>
      <p:sp>
        <p:nvSpPr>
          <p:cNvPr id="8" name="Rectangle 7">
            <a:extLst>
              <a:ext uri="{FF2B5EF4-FFF2-40B4-BE49-F238E27FC236}">
                <a16:creationId xmlns:a16="http://schemas.microsoft.com/office/drawing/2014/main" id="{19DBBCA8-14B8-43BB-BD3E-1540377F9BB8}"/>
              </a:ext>
            </a:extLst>
          </p:cNvPr>
          <p:cNvSpPr/>
          <p:nvPr/>
        </p:nvSpPr>
        <p:spPr>
          <a:xfrm>
            <a:off x="676275" y="260350"/>
            <a:ext cx="4248151" cy="523220"/>
          </a:xfrm>
          <a:prstGeom prst="rect">
            <a:avLst/>
          </a:prstGeom>
        </p:spPr>
        <p:txBody>
          <a:bodyPr wrap="square" lIns="91440" tIns="45720" rIns="91440" bIns="45720" anchor="t">
            <a:spAutoFit/>
          </a:bodyPr>
          <a:lstStyle/>
          <a:p>
            <a:pPr>
              <a:tabLst>
                <a:tab pos="342900" algn="l"/>
                <a:tab pos="511810" algn="l"/>
              </a:tabLst>
            </a:pPr>
            <a:r>
              <a:rPr lang="en-US" sz="2800" dirty="0">
                <a:solidFill>
                  <a:schemeClr val="tx2">
                    <a:lumMod val="75000"/>
                  </a:schemeClr>
                </a:solidFill>
                <a:latin typeface="+mj-lt"/>
                <a:cs typeface="Times New Roman" panose="02020603050405020304" pitchFamily="18" charset="0"/>
              </a:rPr>
              <a:t>Housing Unit Density</a:t>
            </a:r>
          </a:p>
        </p:txBody>
      </p:sp>
      <p:graphicFrame>
        <p:nvGraphicFramePr>
          <p:cNvPr id="10" name="Diagram 9">
            <a:extLst>
              <a:ext uri="{FF2B5EF4-FFF2-40B4-BE49-F238E27FC236}">
                <a16:creationId xmlns:a16="http://schemas.microsoft.com/office/drawing/2014/main" id="{D78E1DD2-B83F-4584-BC0D-5E3DD5E67911}"/>
              </a:ext>
            </a:extLst>
          </p:cNvPr>
          <p:cNvGraphicFramePr/>
          <p:nvPr>
            <p:extLst>
              <p:ext uri="{D42A27DB-BD31-4B8C-83A1-F6EECF244321}">
                <p14:modId xmlns:p14="http://schemas.microsoft.com/office/powerpoint/2010/main" val="3193222085"/>
              </p:ext>
            </p:extLst>
          </p:nvPr>
        </p:nvGraphicFramePr>
        <p:xfrm>
          <a:off x="819150" y="401366"/>
          <a:ext cx="11026986" cy="6129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BA4AA0F0-2DD5-496C-BDAF-E6E1DA6497D4}"/>
              </a:ext>
            </a:extLst>
          </p:cNvPr>
          <p:cNvSpPr txBox="1"/>
          <p:nvPr/>
        </p:nvSpPr>
        <p:spPr>
          <a:xfrm>
            <a:off x="2238374" y="5810303"/>
            <a:ext cx="7981951" cy="738664"/>
          </a:xfrm>
          <a:prstGeom prst="rect">
            <a:avLst/>
          </a:prstGeom>
          <a:noFill/>
          <a:ln>
            <a:solidFill>
              <a:schemeClr val="tx1"/>
            </a:solidFill>
          </a:ln>
        </p:spPr>
        <p:txBody>
          <a:bodyPr wrap="square" rtlCol="0">
            <a:spAutoFit/>
          </a:bodyPr>
          <a:lstStyle/>
          <a:p>
            <a:r>
              <a:rPr lang="en-US" sz="1400" dirty="0"/>
              <a:t>200 HPSM = 500 persons per square mile (PPSM), based on national average of 2.5 persons per housing unit</a:t>
            </a:r>
          </a:p>
          <a:p>
            <a:r>
              <a:rPr lang="en-US" sz="1400" dirty="0"/>
              <a:t>425 HPSM = 1,062 PPSM</a:t>
            </a:r>
          </a:p>
          <a:p>
            <a:r>
              <a:rPr lang="en-US" sz="1400" dirty="0"/>
              <a:t>1,275 HPSM = 3,188 PPSM</a:t>
            </a:r>
          </a:p>
        </p:txBody>
      </p:sp>
    </p:spTree>
    <p:extLst>
      <p:ext uri="{BB962C8B-B14F-4D97-AF65-F5344CB8AC3E}">
        <p14:creationId xmlns:p14="http://schemas.microsoft.com/office/powerpoint/2010/main" val="3350859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C32E5DC8-80DA-4E58-A344-990B63B52E78}"/>
              </a:ext>
            </a:extLst>
          </p:cNvPr>
          <p:cNvSpPr>
            <a:spLocks noGrp="1"/>
          </p:cNvSpPr>
          <p:nvPr>
            <p:ph type="title"/>
          </p:nvPr>
        </p:nvSpPr>
        <p:spPr>
          <a:xfrm>
            <a:off x="618309" y="274638"/>
            <a:ext cx="9592491" cy="703262"/>
          </a:xfrm>
        </p:spPr>
        <p:txBody>
          <a:bodyPr>
            <a:normAutofit/>
          </a:bodyPr>
          <a:lstStyle/>
          <a:p>
            <a:pPr algn="l"/>
            <a:r>
              <a:rPr lang="en-US" altLang="en-US" sz="2800" dirty="0"/>
              <a:t>Introduction</a:t>
            </a:r>
          </a:p>
        </p:txBody>
      </p:sp>
      <p:sp>
        <p:nvSpPr>
          <p:cNvPr id="17411" name="Content Placeholder 2">
            <a:extLst>
              <a:ext uri="{FF2B5EF4-FFF2-40B4-BE49-F238E27FC236}">
                <a16:creationId xmlns:a16="http://schemas.microsoft.com/office/drawing/2014/main" id="{B5C39D75-566E-45CD-B35A-6D9674E262FC}"/>
              </a:ext>
            </a:extLst>
          </p:cNvPr>
          <p:cNvSpPr>
            <a:spLocks noGrp="1"/>
          </p:cNvSpPr>
          <p:nvPr>
            <p:ph idx="1"/>
          </p:nvPr>
        </p:nvSpPr>
        <p:spPr>
          <a:xfrm>
            <a:off x="903111" y="1252538"/>
            <a:ext cx="9987802" cy="4648200"/>
          </a:xfrm>
        </p:spPr>
        <p:txBody>
          <a:bodyPr>
            <a:normAutofit lnSpcReduction="10000"/>
          </a:bodyPr>
          <a:lstStyle/>
          <a:p>
            <a:r>
              <a:rPr lang="en-US" altLang="en-US" sz="2400" dirty="0"/>
              <a:t>The history of the Census Bureau’s urban-rural classification since the late-19</a:t>
            </a:r>
            <a:r>
              <a:rPr lang="en-US" altLang="en-US" sz="2400" baseline="30000" dirty="0"/>
              <a:t>th</a:t>
            </a:r>
            <a:r>
              <a:rPr lang="en-US" altLang="en-US" sz="2400" dirty="0"/>
              <a:t> century has been one of response to: </a:t>
            </a:r>
          </a:p>
          <a:p>
            <a:pPr lvl="1"/>
            <a:r>
              <a:rPr lang="en-US" altLang="en-US" dirty="0"/>
              <a:t>Changes to settlement patterns in and around cities.</a:t>
            </a:r>
          </a:p>
          <a:p>
            <a:pPr lvl="1"/>
            <a:r>
              <a:rPr lang="en-US" altLang="en-US" dirty="0"/>
              <a:t>Changes in theoretical approaches to interpreting and understanding the growth of urban areas.</a:t>
            </a:r>
          </a:p>
          <a:p>
            <a:pPr lvl="1"/>
            <a:r>
              <a:rPr lang="en-US" altLang="en-US" dirty="0"/>
              <a:t>Improved technology (i.e., GIS, digital databases) making it easier to manage large amounts of data.</a:t>
            </a:r>
          </a:p>
          <a:p>
            <a:pPr lvl="1"/>
            <a:r>
              <a:rPr lang="en-US" altLang="en-US" dirty="0"/>
              <a:t>Increased spatial resolution of statistical and geospatial data.</a:t>
            </a:r>
          </a:p>
          <a:p>
            <a:pPr lvl="1"/>
            <a:endParaRPr lang="en-US" altLang="en-US" dirty="0"/>
          </a:p>
          <a:p>
            <a:pPr lvl="1"/>
            <a:r>
              <a:rPr lang="en-US" altLang="en-US" dirty="0"/>
              <a:t>For information on the history of the Census Bureau’s urban and rural classification, see: “A Century of Delineating a Changing Landscape,” </a:t>
            </a:r>
            <a:r>
              <a:rPr lang="en-US" altLang="en-US" dirty="0">
                <a:hlinkClick r:id="rId3"/>
              </a:rPr>
              <a:t>https://www2.census.gov/geo/pdfs/reference/ua/Century_of_Defining_Urban.pdf</a:t>
            </a:r>
            <a:endParaRPr lang="en-US" altLang="en-US" dirty="0"/>
          </a:p>
        </p:txBody>
      </p:sp>
      <p:sp>
        <p:nvSpPr>
          <p:cNvPr id="17412" name="Slide Number Placeholder 3">
            <a:extLst>
              <a:ext uri="{FF2B5EF4-FFF2-40B4-BE49-F238E27FC236}">
                <a16:creationId xmlns:a16="http://schemas.microsoft.com/office/drawing/2014/main" id="{755BC8E7-556B-429D-AAD0-399EAB8C1C4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16FBB8B0-228E-46A1-A1B6-6E9A70A04E98}" type="slidenum">
              <a:rPr lang="en-US" altLang="en-US" sz="1200"/>
              <a:pPr eaLnBrk="1" hangingPunct="1">
                <a:spcBef>
                  <a:spcPct val="0"/>
                </a:spcBef>
                <a:buFontTx/>
                <a:buNone/>
              </a:pPr>
              <a:t>2</a:t>
            </a:fld>
            <a:endParaRPr lang="en-US" altLang="en-US" sz="1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331-35C7-4A06-B6AC-5388DDCB860E}"/>
              </a:ext>
            </a:extLst>
          </p:cNvPr>
          <p:cNvSpPr>
            <a:spLocks noGrp="1"/>
          </p:cNvSpPr>
          <p:nvPr>
            <p:ph type="title"/>
          </p:nvPr>
        </p:nvSpPr>
        <p:spPr>
          <a:xfrm>
            <a:off x="838200" y="365125"/>
            <a:ext cx="10515600" cy="738461"/>
          </a:xfrm>
        </p:spPr>
        <p:txBody>
          <a:bodyPr>
            <a:normAutofit fontScale="90000"/>
          </a:bodyPr>
          <a:lstStyle/>
          <a:p>
            <a:r>
              <a:rPr lang="en-US" sz="2800" dirty="0"/>
              <a:t>Use of housing unit density at the census block-level provides the ability to update urban area boundaries between censuses. </a:t>
            </a:r>
          </a:p>
        </p:txBody>
      </p:sp>
      <p:pic>
        <p:nvPicPr>
          <p:cNvPr id="6" name="Content Placeholder 5">
            <a:extLst>
              <a:ext uri="{FF2B5EF4-FFF2-40B4-BE49-F238E27FC236}">
                <a16:creationId xmlns:a16="http://schemas.microsoft.com/office/drawing/2014/main" id="{295D8285-E387-43CA-826F-0242CE5B98C9}"/>
              </a:ext>
            </a:extLst>
          </p:cNvPr>
          <p:cNvPicPr>
            <a:picLocks noGrp="1" noChangeAspect="1"/>
          </p:cNvPicPr>
          <p:nvPr>
            <p:ph idx="1"/>
          </p:nvPr>
        </p:nvPicPr>
        <p:blipFill>
          <a:blip r:embed="rId2"/>
          <a:stretch>
            <a:fillRect/>
          </a:stretch>
        </p:blipFill>
        <p:spPr>
          <a:xfrm>
            <a:off x="3185653" y="1397876"/>
            <a:ext cx="8824000" cy="4834758"/>
          </a:xfrm>
        </p:spPr>
      </p:pic>
      <p:sp>
        <p:nvSpPr>
          <p:cNvPr id="4" name="Slide Number Placeholder 3">
            <a:extLst>
              <a:ext uri="{FF2B5EF4-FFF2-40B4-BE49-F238E27FC236}">
                <a16:creationId xmlns:a16="http://schemas.microsoft.com/office/drawing/2014/main" id="{79634884-D62C-48AB-A595-8283F2782ED0}"/>
              </a:ext>
            </a:extLst>
          </p:cNvPr>
          <p:cNvSpPr>
            <a:spLocks noGrp="1"/>
          </p:cNvSpPr>
          <p:nvPr>
            <p:ph type="sldNum" sz="quarter" idx="12"/>
          </p:nvPr>
        </p:nvSpPr>
        <p:spPr/>
        <p:txBody>
          <a:bodyPr/>
          <a:lstStyle/>
          <a:p>
            <a:fld id="{FC63ECC8-719A-498E-B101-491B6A35558E}" type="slidenum">
              <a:rPr lang="en-US" smtClean="0"/>
              <a:t>20</a:t>
            </a:fld>
            <a:endParaRPr lang="en-US"/>
          </a:p>
        </p:txBody>
      </p:sp>
      <p:sp>
        <p:nvSpPr>
          <p:cNvPr id="7" name="TextBox 6">
            <a:extLst>
              <a:ext uri="{FF2B5EF4-FFF2-40B4-BE49-F238E27FC236}">
                <a16:creationId xmlns:a16="http://schemas.microsoft.com/office/drawing/2014/main" id="{3F7D8D3A-8919-4A7D-9238-8EA668329146}"/>
              </a:ext>
            </a:extLst>
          </p:cNvPr>
          <p:cNvSpPr txBox="1"/>
          <p:nvPr/>
        </p:nvSpPr>
        <p:spPr>
          <a:xfrm>
            <a:off x="428296" y="1639614"/>
            <a:ext cx="2695335" cy="3416320"/>
          </a:xfrm>
          <a:prstGeom prst="rect">
            <a:avLst/>
          </a:prstGeom>
          <a:noFill/>
        </p:spPr>
        <p:txBody>
          <a:bodyPr wrap="square" rtlCol="0">
            <a:spAutoFit/>
          </a:bodyPr>
          <a:lstStyle/>
          <a:p>
            <a:r>
              <a:rPr lang="en-US" dirty="0"/>
              <a:t>Post-2010 development on the west side of the San Antonio urban area. Because urban areas are not updated between censuses, the population and housing in this and similar areas was treated as rural in American Community Survey and other statistical data products.</a:t>
            </a:r>
          </a:p>
        </p:txBody>
      </p:sp>
    </p:spTree>
    <p:extLst>
      <p:ext uri="{BB962C8B-B14F-4D97-AF65-F5344CB8AC3E}">
        <p14:creationId xmlns:p14="http://schemas.microsoft.com/office/powerpoint/2010/main" val="4266374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AB641-C555-4F91-9BC1-76ABCFC83C57}"/>
              </a:ext>
            </a:extLst>
          </p:cNvPr>
          <p:cNvSpPr>
            <a:spLocks noGrp="1"/>
          </p:cNvSpPr>
          <p:nvPr>
            <p:ph type="title"/>
          </p:nvPr>
        </p:nvSpPr>
        <p:spPr>
          <a:xfrm>
            <a:off x="838200" y="365125"/>
            <a:ext cx="10515600" cy="511175"/>
          </a:xfrm>
        </p:spPr>
        <p:txBody>
          <a:bodyPr>
            <a:normAutofit/>
          </a:bodyPr>
          <a:lstStyle/>
          <a:p>
            <a:r>
              <a:rPr lang="en-US" sz="2800" dirty="0"/>
              <a:t>No Longer Distinguish Between Types of Urban Areas</a:t>
            </a:r>
          </a:p>
        </p:txBody>
      </p:sp>
      <p:sp>
        <p:nvSpPr>
          <p:cNvPr id="3" name="Content Placeholder 2">
            <a:extLst>
              <a:ext uri="{FF2B5EF4-FFF2-40B4-BE49-F238E27FC236}">
                <a16:creationId xmlns:a16="http://schemas.microsoft.com/office/drawing/2014/main" id="{2F9D0A4F-FDE4-4854-B9BA-96B36AC184FB}"/>
              </a:ext>
            </a:extLst>
          </p:cNvPr>
          <p:cNvSpPr>
            <a:spLocks noGrp="1"/>
          </p:cNvSpPr>
          <p:nvPr>
            <p:ph idx="1"/>
          </p:nvPr>
        </p:nvSpPr>
        <p:spPr>
          <a:xfrm>
            <a:off x="838200" y="1200150"/>
            <a:ext cx="10515600" cy="4986338"/>
          </a:xfrm>
        </p:spPr>
        <p:txBody>
          <a:bodyPr>
            <a:normAutofit/>
          </a:bodyPr>
          <a:lstStyle/>
          <a:p>
            <a:pPr marL="0" indent="0">
              <a:buNone/>
            </a:pPr>
            <a:r>
              <a:rPr lang="en-US" sz="1800" dirty="0"/>
              <a:t>No longer distinguish between urbanized areas of 50,000 or more population and urban clusters of less than 50,000 persons.</a:t>
            </a:r>
          </a:p>
          <a:p>
            <a:pPr lvl="1"/>
            <a:r>
              <a:rPr lang="en-US" sz="1800" dirty="0"/>
              <a:t>No clear scientific basis for use of 50,000 as a threshold distinguishing different types of urban areas.</a:t>
            </a:r>
          </a:p>
          <a:p>
            <a:pPr lvl="1"/>
            <a:r>
              <a:rPr lang="en-US" sz="1800" dirty="0"/>
              <a:t>The decision to adopt 50,000 as a threshold for urbanized areas starting in 1950 seems to have been based more on operational concerns and data availability than rooted in economic data or central place theory. </a:t>
            </a:r>
          </a:p>
          <a:p>
            <a:pPr lvl="1"/>
            <a:r>
              <a:rPr lang="en-US" sz="1800" dirty="0"/>
              <a:t>Urban areas between 40,000 and 51,000 population are similar in terms of economic activity.</a:t>
            </a:r>
          </a:p>
          <a:p>
            <a:pPr lvl="1"/>
            <a:r>
              <a:rPr lang="en-US" sz="1800" dirty="0"/>
              <a:t>Still possible for data users and agencies to identify areas based on various sizes of population.</a:t>
            </a:r>
          </a:p>
          <a:p>
            <a:endParaRPr lang="en-US" sz="1800" dirty="0"/>
          </a:p>
          <a:p>
            <a:pPr marL="0" indent="0">
              <a:buNone/>
            </a:pPr>
            <a:r>
              <a:rPr lang="en-US" sz="1800" dirty="0"/>
              <a:t>Impact: The term “Census Bureau-defined urbanized areas” is used in legislation and program documentation without specific reference to population size since urbanized areas, by definition, had a minimum population of 50,000. These references will have to be revised to “… urban areas of 50,000 or more…” or interpreted to mean areas of 50,000 or more persons.</a:t>
            </a:r>
          </a:p>
        </p:txBody>
      </p:sp>
      <p:sp>
        <p:nvSpPr>
          <p:cNvPr id="4" name="Slide Number Placeholder 3">
            <a:extLst>
              <a:ext uri="{FF2B5EF4-FFF2-40B4-BE49-F238E27FC236}">
                <a16:creationId xmlns:a16="http://schemas.microsoft.com/office/drawing/2014/main" id="{D919103E-8F05-4E0C-8587-D2D2322487B1}"/>
              </a:ext>
            </a:extLst>
          </p:cNvPr>
          <p:cNvSpPr>
            <a:spLocks noGrp="1"/>
          </p:cNvSpPr>
          <p:nvPr>
            <p:ph type="sldNum" sz="quarter" idx="12"/>
          </p:nvPr>
        </p:nvSpPr>
        <p:spPr/>
        <p:txBody>
          <a:bodyPr/>
          <a:lstStyle/>
          <a:p>
            <a:fld id="{FC63ECC8-719A-498E-B101-491B6A35558E}" type="slidenum">
              <a:rPr lang="en-US" smtClean="0"/>
              <a:t>21</a:t>
            </a:fld>
            <a:endParaRPr lang="en-US"/>
          </a:p>
        </p:txBody>
      </p:sp>
    </p:spTree>
    <p:extLst>
      <p:ext uri="{BB962C8B-B14F-4D97-AF65-F5344CB8AC3E}">
        <p14:creationId xmlns:p14="http://schemas.microsoft.com/office/powerpoint/2010/main" val="556341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AB641-C555-4F91-9BC1-76ABCFC83C57}"/>
              </a:ext>
            </a:extLst>
          </p:cNvPr>
          <p:cNvSpPr>
            <a:spLocks noGrp="1"/>
          </p:cNvSpPr>
          <p:nvPr>
            <p:ph type="title"/>
          </p:nvPr>
        </p:nvSpPr>
        <p:spPr>
          <a:xfrm>
            <a:off x="838200" y="267856"/>
            <a:ext cx="10515600" cy="1006760"/>
          </a:xfrm>
        </p:spPr>
        <p:txBody>
          <a:bodyPr>
            <a:normAutofit fontScale="90000"/>
          </a:bodyPr>
          <a:lstStyle/>
          <a:p>
            <a:r>
              <a:rPr lang="en-US" sz="2800" dirty="0"/>
              <a:t>Urban areas with populations just above or just below the 50,000-person threshold do not differ substantially in terms of economic activity, as measured by numbers of firms and retail sales.</a:t>
            </a:r>
          </a:p>
        </p:txBody>
      </p:sp>
      <p:sp>
        <p:nvSpPr>
          <p:cNvPr id="4" name="Slide Number Placeholder 3">
            <a:extLst>
              <a:ext uri="{FF2B5EF4-FFF2-40B4-BE49-F238E27FC236}">
                <a16:creationId xmlns:a16="http://schemas.microsoft.com/office/drawing/2014/main" id="{D919103E-8F05-4E0C-8587-D2D2322487B1}"/>
              </a:ext>
            </a:extLst>
          </p:cNvPr>
          <p:cNvSpPr>
            <a:spLocks noGrp="1"/>
          </p:cNvSpPr>
          <p:nvPr>
            <p:ph type="sldNum" sz="quarter" idx="12"/>
          </p:nvPr>
        </p:nvSpPr>
        <p:spPr/>
        <p:txBody>
          <a:bodyPr/>
          <a:lstStyle/>
          <a:p>
            <a:fld id="{FC63ECC8-719A-498E-B101-491B6A35558E}" type="slidenum">
              <a:rPr lang="en-US" smtClean="0"/>
              <a:t>22</a:t>
            </a:fld>
            <a:endParaRPr lang="en-US"/>
          </a:p>
        </p:txBody>
      </p:sp>
      <p:pic>
        <p:nvPicPr>
          <p:cNvPr id="6" name="Picture 5">
            <a:extLst>
              <a:ext uri="{FF2B5EF4-FFF2-40B4-BE49-F238E27FC236}">
                <a16:creationId xmlns:a16="http://schemas.microsoft.com/office/drawing/2014/main" id="{C3D87C26-D46B-4EC8-8779-08750E23F384}"/>
              </a:ext>
            </a:extLst>
          </p:cNvPr>
          <p:cNvPicPr>
            <a:picLocks noChangeAspect="1"/>
          </p:cNvPicPr>
          <p:nvPr/>
        </p:nvPicPr>
        <p:blipFill>
          <a:blip r:embed="rId2"/>
          <a:stretch>
            <a:fillRect/>
          </a:stretch>
        </p:blipFill>
        <p:spPr>
          <a:xfrm>
            <a:off x="1856507" y="1376212"/>
            <a:ext cx="8251464" cy="4924543"/>
          </a:xfrm>
          <a:prstGeom prst="rect">
            <a:avLst/>
          </a:prstGeom>
        </p:spPr>
      </p:pic>
      <p:sp>
        <p:nvSpPr>
          <p:cNvPr id="3" name="TextBox 2">
            <a:extLst>
              <a:ext uri="{FF2B5EF4-FFF2-40B4-BE49-F238E27FC236}">
                <a16:creationId xmlns:a16="http://schemas.microsoft.com/office/drawing/2014/main" id="{9692CCEC-23E8-41B6-964D-5647A88D001C}"/>
              </a:ext>
            </a:extLst>
          </p:cNvPr>
          <p:cNvSpPr txBox="1"/>
          <p:nvPr/>
        </p:nvSpPr>
        <p:spPr>
          <a:xfrm>
            <a:off x="2182503" y="6198255"/>
            <a:ext cx="6061165" cy="523220"/>
          </a:xfrm>
          <a:prstGeom prst="rect">
            <a:avLst/>
          </a:prstGeom>
          <a:noFill/>
        </p:spPr>
        <p:txBody>
          <a:bodyPr wrap="square" rtlCol="0">
            <a:spAutoFit/>
          </a:bodyPr>
          <a:lstStyle/>
          <a:p>
            <a:r>
              <a:rPr lang="en-US" sz="1400" dirty="0"/>
              <a:t>Data for each urban area are based on the aggregation of data for places located within the urban area (Economic Census data are not tabulated for urban areas).  </a:t>
            </a:r>
          </a:p>
        </p:txBody>
      </p:sp>
    </p:spTree>
    <p:extLst>
      <p:ext uri="{BB962C8B-B14F-4D97-AF65-F5344CB8AC3E}">
        <p14:creationId xmlns:p14="http://schemas.microsoft.com/office/powerpoint/2010/main" val="4970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AB641-C555-4F91-9BC1-76ABCFC83C57}"/>
              </a:ext>
            </a:extLst>
          </p:cNvPr>
          <p:cNvSpPr>
            <a:spLocks noGrp="1"/>
          </p:cNvSpPr>
          <p:nvPr>
            <p:ph type="title"/>
          </p:nvPr>
        </p:nvSpPr>
        <p:spPr>
          <a:xfrm>
            <a:off x="838200" y="365125"/>
            <a:ext cx="10515600" cy="511175"/>
          </a:xfrm>
        </p:spPr>
        <p:txBody>
          <a:bodyPr>
            <a:normAutofit fontScale="90000"/>
          </a:bodyPr>
          <a:lstStyle/>
          <a:p>
            <a:r>
              <a:rPr lang="en-US" sz="2800" dirty="0"/>
              <a:t>Change to Jump Distance and Inclusion of Intervening Low-Density Territory</a:t>
            </a:r>
          </a:p>
        </p:txBody>
      </p:sp>
      <p:sp>
        <p:nvSpPr>
          <p:cNvPr id="3" name="Content Placeholder 2">
            <a:extLst>
              <a:ext uri="{FF2B5EF4-FFF2-40B4-BE49-F238E27FC236}">
                <a16:creationId xmlns:a16="http://schemas.microsoft.com/office/drawing/2014/main" id="{2F9D0A4F-FDE4-4854-B9BA-96B36AC184FB}"/>
              </a:ext>
            </a:extLst>
          </p:cNvPr>
          <p:cNvSpPr>
            <a:spLocks noGrp="1"/>
          </p:cNvSpPr>
          <p:nvPr>
            <p:ph idx="1"/>
          </p:nvPr>
        </p:nvSpPr>
        <p:spPr>
          <a:xfrm>
            <a:off x="838200" y="1457325"/>
            <a:ext cx="10515600" cy="4354512"/>
          </a:xfrm>
        </p:spPr>
        <p:txBody>
          <a:bodyPr>
            <a:normAutofit/>
          </a:bodyPr>
          <a:lstStyle/>
          <a:p>
            <a:r>
              <a:rPr lang="en-US" sz="1800" dirty="0"/>
              <a:t>Maximum distance for “jumping” across low-density intervening territory reduced from 2.5 miles to 1.5 miles (return to the jump distance that was in effect from 1950 through 1990).</a:t>
            </a:r>
          </a:p>
          <a:p>
            <a:r>
              <a:rPr lang="en-US" sz="1800" dirty="0"/>
              <a:t>Will not include the intervening low-density “hop” and “jump” corridors in the urban area. This results in noncontiguous urban areas.</a:t>
            </a:r>
          </a:p>
          <a:p>
            <a:endParaRPr lang="en-US" sz="1800" dirty="0"/>
          </a:p>
          <a:p>
            <a:pPr marL="0" indent="0">
              <a:buNone/>
            </a:pPr>
            <a:r>
              <a:rPr lang="en-US" sz="1800" dirty="0"/>
              <a:t>Impact: </a:t>
            </a:r>
          </a:p>
          <a:p>
            <a:r>
              <a:rPr lang="en-US" sz="1800" dirty="0"/>
              <a:t>Will reduce the amount of land area within individual urban areas. This will have a positive impact on the measurement of the extent of urbanization and urban sprawl.</a:t>
            </a:r>
          </a:p>
          <a:p>
            <a:r>
              <a:rPr lang="en-US" sz="1800" dirty="0"/>
              <a:t>Will affect the total population of individual urban areas. A small number of areas might drop below 50,000 persons as a result.</a:t>
            </a:r>
          </a:p>
          <a:p>
            <a:r>
              <a:rPr lang="en-US" sz="1800" dirty="0"/>
              <a:t>Creation of noncontiguous areas adds complexity when using our areas.</a:t>
            </a:r>
          </a:p>
          <a:p>
            <a:pPr lvl="1"/>
            <a:r>
              <a:rPr lang="en-US" sz="1800" dirty="0"/>
              <a:t>Use of geographic information systems mitigates the complexity of working with complicated boundaries.</a:t>
            </a:r>
          </a:p>
        </p:txBody>
      </p:sp>
      <p:sp>
        <p:nvSpPr>
          <p:cNvPr id="4" name="Slide Number Placeholder 3">
            <a:extLst>
              <a:ext uri="{FF2B5EF4-FFF2-40B4-BE49-F238E27FC236}">
                <a16:creationId xmlns:a16="http://schemas.microsoft.com/office/drawing/2014/main" id="{D919103E-8F05-4E0C-8587-D2D2322487B1}"/>
              </a:ext>
            </a:extLst>
          </p:cNvPr>
          <p:cNvSpPr>
            <a:spLocks noGrp="1"/>
          </p:cNvSpPr>
          <p:nvPr>
            <p:ph type="sldNum" sz="quarter" idx="12"/>
          </p:nvPr>
        </p:nvSpPr>
        <p:spPr/>
        <p:txBody>
          <a:bodyPr/>
          <a:lstStyle/>
          <a:p>
            <a:fld id="{FC63ECC8-719A-498E-B101-491B6A35558E}" type="slidenum">
              <a:rPr lang="en-US" smtClean="0"/>
              <a:t>23</a:t>
            </a:fld>
            <a:endParaRPr lang="en-US"/>
          </a:p>
        </p:txBody>
      </p:sp>
    </p:spTree>
    <p:extLst>
      <p:ext uri="{BB962C8B-B14F-4D97-AF65-F5344CB8AC3E}">
        <p14:creationId xmlns:p14="http://schemas.microsoft.com/office/powerpoint/2010/main" val="1830830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AB641-C555-4F91-9BC1-76ABCFC83C57}"/>
              </a:ext>
            </a:extLst>
          </p:cNvPr>
          <p:cNvSpPr>
            <a:spLocks noGrp="1"/>
          </p:cNvSpPr>
          <p:nvPr>
            <p:ph type="title"/>
          </p:nvPr>
        </p:nvSpPr>
        <p:spPr>
          <a:xfrm>
            <a:off x="597953" y="363536"/>
            <a:ext cx="10515600" cy="511175"/>
          </a:xfrm>
        </p:spPr>
        <p:txBody>
          <a:bodyPr>
            <a:noAutofit/>
          </a:bodyPr>
          <a:lstStyle/>
          <a:p>
            <a:r>
              <a:rPr lang="en-US" sz="1800" dirty="0"/>
              <a:t>By not including hop and jump corridors, low-density areas with typically rural land uses will not be included in the urban area, resulting in a more accurate delineation.</a:t>
            </a:r>
          </a:p>
        </p:txBody>
      </p:sp>
      <p:pic>
        <p:nvPicPr>
          <p:cNvPr id="6" name="Content Placeholder 5">
            <a:extLst>
              <a:ext uri="{FF2B5EF4-FFF2-40B4-BE49-F238E27FC236}">
                <a16:creationId xmlns:a16="http://schemas.microsoft.com/office/drawing/2014/main" id="{9088B4D9-76DB-4252-A453-0075ADC2F3F5}"/>
              </a:ext>
            </a:extLst>
          </p:cNvPr>
          <p:cNvPicPr>
            <a:picLocks noGrp="1" noChangeAspect="1"/>
          </p:cNvPicPr>
          <p:nvPr>
            <p:ph idx="1"/>
          </p:nvPr>
        </p:nvPicPr>
        <p:blipFill>
          <a:blip r:embed="rId2"/>
          <a:stretch>
            <a:fillRect/>
          </a:stretch>
        </p:blipFill>
        <p:spPr>
          <a:xfrm>
            <a:off x="520464" y="1171575"/>
            <a:ext cx="10593089" cy="4811714"/>
          </a:xfrm>
        </p:spPr>
      </p:pic>
      <p:sp>
        <p:nvSpPr>
          <p:cNvPr id="4" name="Slide Number Placeholder 3">
            <a:extLst>
              <a:ext uri="{FF2B5EF4-FFF2-40B4-BE49-F238E27FC236}">
                <a16:creationId xmlns:a16="http://schemas.microsoft.com/office/drawing/2014/main" id="{D919103E-8F05-4E0C-8587-D2D2322487B1}"/>
              </a:ext>
            </a:extLst>
          </p:cNvPr>
          <p:cNvSpPr>
            <a:spLocks noGrp="1"/>
          </p:cNvSpPr>
          <p:nvPr>
            <p:ph type="sldNum" sz="quarter" idx="12"/>
          </p:nvPr>
        </p:nvSpPr>
        <p:spPr/>
        <p:txBody>
          <a:bodyPr/>
          <a:lstStyle/>
          <a:p>
            <a:fld id="{FC63ECC8-719A-498E-B101-491B6A35558E}" type="slidenum">
              <a:rPr lang="en-US" smtClean="0"/>
              <a:t>24</a:t>
            </a:fld>
            <a:endParaRPr lang="en-US"/>
          </a:p>
        </p:txBody>
      </p:sp>
      <p:pic>
        <p:nvPicPr>
          <p:cNvPr id="10" name="Picture 9">
            <a:extLst>
              <a:ext uri="{FF2B5EF4-FFF2-40B4-BE49-F238E27FC236}">
                <a16:creationId xmlns:a16="http://schemas.microsoft.com/office/drawing/2014/main" id="{43796C36-749E-47A2-BCFE-3D8CF8FDA587}"/>
              </a:ext>
            </a:extLst>
          </p:cNvPr>
          <p:cNvPicPr>
            <a:picLocks noChangeAspect="1"/>
          </p:cNvPicPr>
          <p:nvPr/>
        </p:nvPicPr>
        <p:blipFill>
          <a:blip r:embed="rId3"/>
          <a:stretch>
            <a:fillRect/>
          </a:stretch>
        </p:blipFill>
        <p:spPr>
          <a:xfrm>
            <a:off x="1906597" y="1012825"/>
            <a:ext cx="9764939" cy="5481639"/>
          </a:xfrm>
          <a:prstGeom prst="rect">
            <a:avLst/>
          </a:prstGeom>
        </p:spPr>
      </p:pic>
    </p:spTree>
    <p:extLst>
      <p:ext uri="{BB962C8B-B14F-4D97-AF65-F5344CB8AC3E}">
        <p14:creationId xmlns:p14="http://schemas.microsoft.com/office/powerpoint/2010/main" val="125461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AB641-C555-4F91-9BC1-76ABCFC83C57}"/>
              </a:ext>
            </a:extLst>
          </p:cNvPr>
          <p:cNvSpPr>
            <a:spLocks noGrp="1"/>
          </p:cNvSpPr>
          <p:nvPr>
            <p:ph type="title"/>
          </p:nvPr>
        </p:nvSpPr>
        <p:spPr>
          <a:xfrm>
            <a:off x="838200" y="365125"/>
            <a:ext cx="10515600" cy="511175"/>
          </a:xfrm>
        </p:spPr>
        <p:txBody>
          <a:bodyPr>
            <a:normAutofit/>
          </a:bodyPr>
          <a:lstStyle/>
          <a:p>
            <a:r>
              <a:rPr lang="en-US" sz="2800" dirty="0"/>
              <a:t>Splitting Urban Agglomerations</a:t>
            </a:r>
          </a:p>
        </p:txBody>
      </p:sp>
      <p:sp>
        <p:nvSpPr>
          <p:cNvPr id="3" name="Content Placeholder 2">
            <a:extLst>
              <a:ext uri="{FF2B5EF4-FFF2-40B4-BE49-F238E27FC236}">
                <a16:creationId xmlns:a16="http://schemas.microsoft.com/office/drawing/2014/main" id="{2F9D0A4F-FDE4-4854-B9BA-96B36AC184FB}"/>
              </a:ext>
            </a:extLst>
          </p:cNvPr>
          <p:cNvSpPr>
            <a:spLocks noGrp="1"/>
          </p:cNvSpPr>
          <p:nvPr>
            <p:ph idx="1"/>
          </p:nvPr>
        </p:nvSpPr>
        <p:spPr>
          <a:xfrm>
            <a:off x="354728" y="1190625"/>
            <a:ext cx="5142186" cy="4621212"/>
          </a:xfrm>
        </p:spPr>
        <p:txBody>
          <a:bodyPr>
            <a:normAutofit/>
          </a:bodyPr>
          <a:lstStyle/>
          <a:p>
            <a:r>
              <a:rPr lang="en-US" sz="1800" dirty="0"/>
              <a:t>The delineation process results in large agglomerations encompassing multiple, individual urban areas. The question each decade is how, and where, to split these large agglomerations to define more recognizable and meaningful areas for analysis.</a:t>
            </a:r>
          </a:p>
          <a:p>
            <a:pPr lvl="1"/>
            <a:r>
              <a:rPr lang="en-US" sz="1800" dirty="0"/>
              <a:t>Previous decades’ delineations relied on metropolitan area definitions (which had been based on the previous decade’s urban area boundaries) or where the connecting corridor was narrowest. None of these approaches were data driven.</a:t>
            </a:r>
          </a:p>
          <a:p>
            <a:r>
              <a:rPr lang="en-US" sz="1800" dirty="0"/>
              <a:t>For 2020, we will use the Longitudinal Employer-Household Dynamic (LEHD) Origin-Destination (LODES) dataset to analyze commuting patterns and determine whether to split agglomerations and, if so, where to draw the boundary.</a:t>
            </a:r>
          </a:p>
          <a:p>
            <a:endParaRPr lang="en-US" sz="1800" dirty="0"/>
          </a:p>
        </p:txBody>
      </p:sp>
      <p:sp>
        <p:nvSpPr>
          <p:cNvPr id="4" name="Slide Number Placeholder 3">
            <a:extLst>
              <a:ext uri="{FF2B5EF4-FFF2-40B4-BE49-F238E27FC236}">
                <a16:creationId xmlns:a16="http://schemas.microsoft.com/office/drawing/2014/main" id="{D919103E-8F05-4E0C-8587-D2D2322487B1}"/>
              </a:ext>
            </a:extLst>
          </p:cNvPr>
          <p:cNvSpPr>
            <a:spLocks noGrp="1"/>
          </p:cNvSpPr>
          <p:nvPr>
            <p:ph type="sldNum" sz="quarter" idx="12"/>
          </p:nvPr>
        </p:nvSpPr>
        <p:spPr/>
        <p:txBody>
          <a:bodyPr/>
          <a:lstStyle/>
          <a:p>
            <a:fld id="{FC63ECC8-719A-498E-B101-491B6A35558E}" type="slidenum">
              <a:rPr lang="en-US" smtClean="0"/>
              <a:t>25</a:t>
            </a:fld>
            <a:endParaRPr lang="en-US" dirty="0"/>
          </a:p>
        </p:txBody>
      </p:sp>
      <p:sp>
        <p:nvSpPr>
          <p:cNvPr id="8" name="TextBox 7">
            <a:extLst>
              <a:ext uri="{FF2B5EF4-FFF2-40B4-BE49-F238E27FC236}">
                <a16:creationId xmlns:a16="http://schemas.microsoft.com/office/drawing/2014/main" id="{A5F8DB62-383F-4D36-B4A7-2297521FCF7A}"/>
              </a:ext>
            </a:extLst>
          </p:cNvPr>
          <p:cNvSpPr txBox="1"/>
          <p:nvPr/>
        </p:nvSpPr>
        <p:spPr>
          <a:xfrm>
            <a:off x="5609225" y="5372756"/>
            <a:ext cx="6228047" cy="369332"/>
          </a:xfrm>
          <a:prstGeom prst="rect">
            <a:avLst/>
          </a:prstGeom>
          <a:noFill/>
        </p:spPr>
        <p:txBody>
          <a:bodyPr wrap="square" rtlCol="0">
            <a:spAutoFit/>
          </a:bodyPr>
          <a:lstStyle/>
          <a:p>
            <a:pPr algn="ctr"/>
            <a:r>
              <a:rPr lang="en-US" dirty="0"/>
              <a:t>Contiguous urban areas in the central New Jersey.</a:t>
            </a:r>
          </a:p>
        </p:txBody>
      </p:sp>
      <p:pic>
        <p:nvPicPr>
          <p:cNvPr id="10" name="Picture 9">
            <a:extLst>
              <a:ext uri="{FF2B5EF4-FFF2-40B4-BE49-F238E27FC236}">
                <a16:creationId xmlns:a16="http://schemas.microsoft.com/office/drawing/2014/main" id="{002D8DA4-4D24-4765-A36C-D4CABF2D46E5}"/>
              </a:ext>
            </a:extLst>
          </p:cNvPr>
          <p:cNvPicPr>
            <a:picLocks noChangeAspect="1"/>
          </p:cNvPicPr>
          <p:nvPr/>
        </p:nvPicPr>
        <p:blipFill>
          <a:blip r:embed="rId2"/>
          <a:stretch>
            <a:fillRect/>
          </a:stretch>
        </p:blipFill>
        <p:spPr>
          <a:xfrm>
            <a:off x="5609225" y="990788"/>
            <a:ext cx="6228047" cy="4272430"/>
          </a:xfrm>
          <a:prstGeom prst="rect">
            <a:avLst/>
          </a:prstGeom>
          <a:ln>
            <a:solidFill>
              <a:schemeClr val="tx1"/>
            </a:solidFill>
          </a:ln>
        </p:spPr>
      </p:pic>
    </p:spTree>
    <p:extLst>
      <p:ext uri="{BB962C8B-B14F-4D97-AF65-F5344CB8AC3E}">
        <p14:creationId xmlns:p14="http://schemas.microsoft.com/office/powerpoint/2010/main" val="2468916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564272C-FF4A-4F64-8A85-D1909718964D}"/>
              </a:ext>
            </a:extLst>
          </p:cNvPr>
          <p:cNvGraphicFramePr/>
          <p:nvPr/>
        </p:nvGraphicFramePr>
        <p:xfrm>
          <a:off x="-69668" y="-107648"/>
          <a:ext cx="12192000" cy="6965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C5081E16-A411-46EA-B01D-E69C9404B4C1}"/>
              </a:ext>
            </a:extLst>
          </p:cNvPr>
          <p:cNvSpPr>
            <a:spLocks noGrp="1"/>
          </p:cNvSpPr>
          <p:nvPr>
            <p:ph type="sldNum" sz="quarter" idx="12"/>
          </p:nvPr>
        </p:nvSpPr>
        <p:spPr/>
        <p:txBody>
          <a:bodyPr/>
          <a:lstStyle/>
          <a:p>
            <a:fld id="{FC63ECC8-719A-498E-B101-491B6A35558E}" type="slidenum">
              <a:rPr lang="en-US" smtClean="0"/>
              <a:t>26</a:t>
            </a:fld>
            <a:endParaRPr lang="en-US" dirty="0"/>
          </a:p>
        </p:txBody>
      </p:sp>
      <p:sp>
        <p:nvSpPr>
          <p:cNvPr id="8" name="Rectangle 7">
            <a:extLst>
              <a:ext uri="{FF2B5EF4-FFF2-40B4-BE49-F238E27FC236}">
                <a16:creationId xmlns:a16="http://schemas.microsoft.com/office/drawing/2014/main" id="{19DBBCA8-14B8-43BB-BD3E-1540377F9BB8}"/>
              </a:ext>
            </a:extLst>
          </p:cNvPr>
          <p:cNvSpPr/>
          <p:nvPr/>
        </p:nvSpPr>
        <p:spPr>
          <a:xfrm>
            <a:off x="866775" y="555625"/>
            <a:ext cx="6562725" cy="523220"/>
          </a:xfrm>
          <a:prstGeom prst="rect">
            <a:avLst/>
          </a:prstGeom>
        </p:spPr>
        <p:txBody>
          <a:bodyPr wrap="square" lIns="91440" tIns="45720" rIns="91440" bIns="45720" anchor="t">
            <a:spAutoFit/>
          </a:bodyPr>
          <a:lstStyle/>
          <a:p>
            <a:pPr>
              <a:tabLst>
                <a:tab pos="342900" algn="l"/>
                <a:tab pos="511810" algn="l"/>
              </a:tabLst>
            </a:pPr>
            <a:r>
              <a:rPr lang="en-US" sz="2800" dirty="0">
                <a:solidFill>
                  <a:schemeClr val="tx2">
                    <a:lumMod val="75000"/>
                  </a:schemeClr>
                </a:solidFill>
                <a:latin typeface="+mj-lt"/>
                <a:cs typeface="Times New Roman" panose="02020603050405020304" pitchFamily="18" charset="0"/>
              </a:rPr>
              <a:t>Urban Area Delineation Process</a:t>
            </a:r>
          </a:p>
        </p:txBody>
      </p:sp>
    </p:spTree>
    <p:extLst>
      <p:ext uri="{BB962C8B-B14F-4D97-AF65-F5344CB8AC3E}">
        <p14:creationId xmlns:p14="http://schemas.microsoft.com/office/powerpoint/2010/main" val="1961478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8F2CF-32DF-4AB7-939E-DBD3BB64677C}"/>
              </a:ext>
            </a:extLst>
          </p:cNvPr>
          <p:cNvSpPr>
            <a:spLocks noGrp="1"/>
          </p:cNvSpPr>
          <p:nvPr>
            <p:ph type="title"/>
          </p:nvPr>
        </p:nvSpPr>
        <p:spPr>
          <a:xfrm>
            <a:off x="353630" y="681037"/>
            <a:ext cx="2587689" cy="1325563"/>
          </a:xfrm>
        </p:spPr>
        <p:txBody>
          <a:bodyPr>
            <a:normAutofit/>
          </a:bodyPr>
          <a:lstStyle/>
          <a:p>
            <a:r>
              <a:rPr lang="en-US" sz="2800" dirty="0"/>
              <a:t>For more information:</a:t>
            </a:r>
          </a:p>
        </p:txBody>
      </p:sp>
      <p:sp>
        <p:nvSpPr>
          <p:cNvPr id="4" name="Slide Number Placeholder 3">
            <a:extLst>
              <a:ext uri="{FF2B5EF4-FFF2-40B4-BE49-F238E27FC236}">
                <a16:creationId xmlns:a16="http://schemas.microsoft.com/office/drawing/2014/main" id="{9AAD7877-6BC4-42BD-A604-76DF710A57A0}"/>
              </a:ext>
            </a:extLst>
          </p:cNvPr>
          <p:cNvSpPr>
            <a:spLocks noGrp="1"/>
          </p:cNvSpPr>
          <p:nvPr>
            <p:ph type="sldNum" sz="quarter" idx="12"/>
          </p:nvPr>
        </p:nvSpPr>
        <p:spPr/>
        <p:txBody>
          <a:bodyPr/>
          <a:lstStyle/>
          <a:p>
            <a:fld id="{FC63ECC8-719A-498E-B101-491B6A35558E}" type="slidenum">
              <a:rPr lang="en-US" smtClean="0"/>
              <a:t>27</a:t>
            </a:fld>
            <a:endParaRPr lang="en-US"/>
          </a:p>
        </p:txBody>
      </p:sp>
      <p:pic>
        <p:nvPicPr>
          <p:cNvPr id="5" name="Picture 4">
            <a:extLst>
              <a:ext uri="{FF2B5EF4-FFF2-40B4-BE49-F238E27FC236}">
                <a16:creationId xmlns:a16="http://schemas.microsoft.com/office/drawing/2014/main" id="{332ACC9C-6E32-4690-AF85-162A1F97B181}"/>
              </a:ext>
            </a:extLst>
          </p:cNvPr>
          <p:cNvPicPr>
            <a:picLocks noChangeAspect="1"/>
          </p:cNvPicPr>
          <p:nvPr/>
        </p:nvPicPr>
        <p:blipFill>
          <a:blip r:embed="rId2"/>
          <a:stretch>
            <a:fillRect/>
          </a:stretch>
        </p:blipFill>
        <p:spPr>
          <a:xfrm>
            <a:off x="2591414" y="22225"/>
            <a:ext cx="9029086" cy="6424674"/>
          </a:xfrm>
          <a:prstGeom prst="rect">
            <a:avLst/>
          </a:prstGeom>
          <a:ln>
            <a:solidFill>
              <a:schemeClr val="tx1"/>
            </a:solidFill>
          </a:ln>
        </p:spPr>
      </p:pic>
    </p:spTree>
    <p:extLst>
      <p:ext uri="{BB962C8B-B14F-4D97-AF65-F5344CB8AC3E}">
        <p14:creationId xmlns:p14="http://schemas.microsoft.com/office/powerpoint/2010/main" val="3946186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527727" y="2061508"/>
            <a:ext cx="11136546" cy="2980120"/>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solidFill>
                  <a:schemeClr val="tx2"/>
                </a:solidFill>
                <a:latin typeface="Calibri" panose="020F0502020204030204" pitchFamily="34" charset="0"/>
              </a:rPr>
              <a:t>Michael Ratcliffe</a:t>
            </a:r>
          </a:p>
          <a:p>
            <a:pPr marL="0" indent="0">
              <a:buNone/>
            </a:pPr>
            <a:r>
              <a:rPr lang="en-US" sz="2400" dirty="0">
                <a:solidFill>
                  <a:schemeClr val="tx2"/>
                </a:solidFill>
                <a:latin typeface="Calibri" panose="020F0502020204030204" pitchFamily="34" charset="0"/>
              </a:rPr>
              <a:t>Senior Advisor</a:t>
            </a:r>
          </a:p>
          <a:p>
            <a:pPr marL="0" indent="0">
              <a:buNone/>
            </a:pPr>
            <a:r>
              <a:rPr lang="en-US" sz="2400" dirty="0">
                <a:solidFill>
                  <a:schemeClr val="tx2"/>
                </a:solidFill>
                <a:latin typeface="Calibri" panose="020F0502020204030204" pitchFamily="34" charset="0"/>
              </a:rPr>
              <a:t>Geography Division</a:t>
            </a:r>
          </a:p>
          <a:p>
            <a:pPr marL="0" indent="0">
              <a:buNone/>
            </a:pPr>
            <a:r>
              <a:rPr lang="en-US" sz="2400" dirty="0">
                <a:solidFill>
                  <a:schemeClr val="tx2"/>
                </a:solidFill>
                <a:latin typeface="Calibri" panose="020F0502020204030204" pitchFamily="34" charset="0"/>
              </a:rPr>
              <a:t>michael.r.ratcliffe@census.gov</a:t>
            </a:r>
          </a:p>
        </p:txBody>
      </p:sp>
      <p:sp>
        <p:nvSpPr>
          <p:cNvPr id="21" name="Title 1"/>
          <p:cNvSpPr txBox="1">
            <a:spLocks/>
          </p:cNvSpPr>
          <p:nvPr/>
        </p:nvSpPr>
        <p:spPr>
          <a:xfrm>
            <a:off x="536179" y="283259"/>
            <a:ext cx="8842248" cy="1282123"/>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b="1" i="0" kern="1200" baseline="0">
                <a:solidFill>
                  <a:schemeClr val="tx1"/>
                </a:solidFill>
                <a:latin typeface="Arial" panose="020B0604020202020204" pitchFamily="34" charset="0"/>
                <a:ea typeface="+mj-ea"/>
                <a:cs typeface="+mj-cs"/>
              </a:defRPr>
            </a:lvl1pPr>
          </a:lstStyle>
          <a:p>
            <a:pPr algn="l"/>
            <a:r>
              <a:rPr lang="en-US" sz="3600" b="0" dirty="0">
                <a:solidFill>
                  <a:schemeClr val="tx1">
                    <a:lumMod val="75000"/>
                    <a:lumOff val="25000"/>
                  </a:schemeClr>
                </a:solidFill>
                <a:latin typeface="Calibri" panose="020F0502020204030204" pitchFamily="34" charset="0"/>
              </a:rPr>
              <a:t>Thank You. Questions? </a:t>
            </a:r>
          </a:p>
        </p:txBody>
      </p:sp>
      <p:sp>
        <p:nvSpPr>
          <p:cNvPr id="4" name="Slide Number Placeholder 3"/>
          <p:cNvSpPr>
            <a:spLocks noGrp="1"/>
          </p:cNvSpPr>
          <p:nvPr>
            <p:ph type="sldNum" sz="quarter" idx="4294967295"/>
          </p:nvPr>
        </p:nvSpPr>
        <p:spPr/>
        <p:txBody>
          <a:bodyPr/>
          <a:lstStyle/>
          <a:p>
            <a:fld id="{03AE04C5-3085-4F64-BC65-54FE2DBF6EB1}" type="slidenum">
              <a:rPr lang="en-US" smtClean="0">
                <a:solidFill>
                  <a:schemeClr val="tx1"/>
                </a:solidFill>
              </a:rPr>
              <a:pPr/>
              <a:t>28</a:t>
            </a:fld>
            <a:endParaRPr lang="en-US" dirty="0">
              <a:solidFill>
                <a:schemeClr val="tx1"/>
              </a:solidFill>
            </a:endParaRPr>
          </a:p>
        </p:txBody>
      </p:sp>
    </p:spTree>
    <p:extLst>
      <p:ext uri="{BB962C8B-B14F-4D97-AF65-F5344CB8AC3E}">
        <p14:creationId xmlns:p14="http://schemas.microsoft.com/office/powerpoint/2010/main" val="3692610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A3BCA2-23DB-40AF-9005-7EC193D59E29}"/>
              </a:ext>
            </a:extLst>
          </p:cNvPr>
          <p:cNvSpPr>
            <a:spLocks noGrp="1"/>
          </p:cNvSpPr>
          <p:nvPr>
            <p:ph type="sldNum" sz="quarter" idx="12"/>
          </p:nvPr>
        </p:nvSpPr>
        <p:spPr>
          <a:xfrm>
            <a:off x="1981200" y="6356351"/>
            <a:ext cx="2133600" cy="365125"/>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fld id="{6797A2D7-D58E-4D79-8BB3-CD60863535E2}" type="slidenum">
              <a:rPr lang="en-US" altLang="en-US" b="0">
                <a:solidFill>
                  <a:srgbClr val="898989"/>
                </a:solidFill>
              </a:rPr>
              <a:pPr algn="l" eaLnBrk="1" hangingPunct="1"/>
              <a:t>3</a:t>
            </a:fld>
            <a:endParaRPr lang="en-US" altLang="en-US" b="0">
              <a:solidFill>
                <a:srgbClr val="898989"/>
              </a:solidFill>
            </a:endParaRPr>
          </a:p>
        </p:txBody>
      </p:sp>
      <p:sp>
        <p:nvSpPr>
          <p:cNvPr id="21507" name="Rectangle 2">
            <a:extLst>
              <a:ext uri="{FF2B5EF4-FFF2-40B4-BE49-F238E27FC236}">
                <a16:creationId xmlns:a16="http://schemas.microsoft.com/office/drawing/2014/main" id="{F17D2BAA-8A7E-4B1C-ACB8-5B7F1894A526}"/>
              </a:ext>
            </a:extLst>
          </p:cNvPr>
          <p:cNvSpPr>
            <a:spLocks noGrp="1" noChangeArrowheads="1"/>
          </p:cNvSpPr>
          <p:nvPr>
            <p:ph type="title"/>
          </p:nvPr>
        </p:nvSpPr>
        <p:spPr>
          <a:xfrm>
            <a:off x="609600" y="415926"/>
            <a:ext cx="9144000" cy="779463"/>
          </a:xfrm>
        </p:spPr>
        <p:txBody>
          <a:bodyPr>
            <a:normAutofit/>
          </a:bodyPr>
          <a:lstStyle/>
          <a:p>
            <a:r>
              <a:rPr lang="en-US" altLang="en-US" sz="2800" dirty="0"/>
              <a:t>Census Bureau Urban Area Classification:  1950 Census</a:t>
            </a:r>
          </a:p>
        </p:txBody>
      </p:sp>
      <p:sp>
        <p:nvSpPr>
          <p:cNvPr id="21508" name="Rectangle 3">
            <a:extLst>
              <a:ext uri="{FF2B5EF4-FFF2-40B4-BE49-F238E27FC236}">
                <a16:creationId xmlns:a16="http://schemas.microsoft.com/office/drawing/2014/main" id="{75F31B4D-09F5-42E8-89EA-8762ABC7398B}"/>
              </a:ext>
            </a:extLst>
          </p:cNvPr>
          <p:cNvSpPr>
            <a:spLocks noGrp="1" noChangeArrowheads="1"/>
          </p:cNvSpPr>
          <p:nvPr>
            <p:ph type="body" idx="1"/>
          </p:nvPr>
        </p:nvSpPr>
        <p:spPr>
          <a:xfrm>
            <a:off x="835378" y="1603376"/>
            <a:ext cx="9324622" cy="4397375"/>
          </a:xfrm>
        </p:spPr>
        <p:txBody>
          <a:bodyPr>
            <a:normAutofit/>
          </a:bodyPr>
          <a:lstStyle/>
          <a:p>
            <a:pPr>
              <a:lnSpc>
                <a:spcPct val="90000"/>
              </a:lnSpc>
              <a:buFontTx/>
              <a:buChar char="•"/>
            </a:pPr>
            <a:r>
              <a:rPr lang="en-US" altLang="en-US" sz="2400" dirty="0"/>
              <a:t>Urbanized area concept adopted to identify densely settled territory adjacent to cities of 50,000 or more people.</a:t>
            </a:r>
          </a:p>
          <a:p>
            <a:pPr>
              <a:lnSpc>
                <a:spcPct val="90000"/>
              </a:lnSpc>
              <a:buFontTx/>
              <a:buChar char="•"/>
            </a:pPr>
            <a:r>
              <a:rPr lang="en-US" altLang="en-US" sz="2400" dirty="0"/>
              <a:t>Noncontiguous, high-density areas included, but linking corridors (“jumps”) were not classified as urban.</a:t>
            </a:r>
          </a:p>
          <a:p>
            <a:pPr>
              <a:lnSpc>
                <a:spcPct val="90000"/>
              </a:lnSpc>
              <a:buFontTx/>
              <a:buChar char="•"/>
            </a:pPr>
            <a:r>
              <a:rPr lang="en-US" altLang="en-US" sz="2400" dirty="0"/>
              <a:t>Census designated places (CDPs) adopted.</a:t>
            </a:r>
          </a:p>
          <a:p>
            <a:pPr>
              <a:lnSpc>
                <a:spcPct val="90000"/>
              </a:lnSpc>
              <a:buFontTx/>
              <a:buChar char="•"/>
            </a:pPr>
            <a:r>
              <a:rPr lang="en-US" altLang="en-US" sz="2400" dirty="0"/>
              <a:t>Outside urbanized areas, incorporated places and CDPs of 2,500 or more people classified as urban.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1504B74D-E7FE-47D2-9483-1F750025148B}"/>
              </a:ext>
            </a:extLst>
          </p:cNvPr>
          <p:cNvSpPr>
            <a:spLocks noGrp="1"/>
          </p:cNvSpPr>
          <p:nvPr>
            <p:ph type="sldNum" sz="quarter" idx="12"/>
          </p:nvPr>
        </p:nvSpPr>
        <p:spPr>
          <a:xfrm>
            <a:off x="1981200" y="6356351"/>
            <a:ext cx="2133600" cy="365125"/>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fld id="{1C75F43D-3DB8-4C10-B8A3-C5DF626D2BAE}" type="slidenum">
              <a:rPr lang="en-US" altLang="en-US" b="0">
                <a:solidFill>
                  <a:srgbClr val="898989"/>
                </a:solidFill>
              </a:rPr>
              <a:pPr algn="l" eaLnBrk="1" hangingPunct="1"/>
              <a:t>4</a:t>
            </a:fld>
            <a:endParaRPr lang="en-US" altLang="en-US" b="0">
              <a:solidFill>
                <a:srgbClr val="898989"/>
              </a:solidFill>
            </a:endParaRPr>
          </a:p>
        </p:txBody>
      </p:sp>
      <p:sp>
        <p:nvSpPr>
          <p:cNvPr id="22531" name="Rectangle 4">
            <a:extLst>
              <a:ext uri="{FF2B5EF4-FFF2-40B4-BE49-F238E27FC236}">
                <a16:creationId xmlns:a16="http://schemas.microsoft.com/office/drawing/2014/main" id="{5E772CCD-6FC7-46A5-B693-187DF427D11A}"/>
              </a:ext>
            </a:extLst>
          </p:cNvPr>
          <p:cNvSpPr>
            <a:spLocks noGrp="1" noChangeArrowheads="1"/>
          </p:cNvSpPr>
          <p:nvPr>
            <p:ph type="title"/>
          </p:nvPr>
        </p:nvSpPr>
        <p:spPr>
          <a:xfrm>
            <a:off x="342899" y="611188"/>
            <a:ext cx="3687233" cy="4164012"/>
          </a:xfrm>
        </p:spPr>
        <p:txBody>
          <a:bodyPr/>
          <a:lstStyle/>
          <a:p>
            <a:pPr algn="l"/>
            <a:r>
              <a:rPr lang="en-US" altLang="en-US" sz="2800" dirty="0"/>
              <a:t>1950 Census urbanized area delineation:  Baltimore, MD</a:t>
            </a:r>
            <a:br>
              <a:rPr lang="en-US" altLang="en-US" sz="2800" dirty="0"/>
            </a:br>
            <a:br>
              <a:rPr lang="en-US" altLang="en-US" sz="2800" dirty="0"/>
            </a:br>
            <a:r>
              <a:rPr lang="en-US" altLang="en-US" sz="2400" dirty="0">
                <a:latin typeface="+mn-lt"/>
              </a:rPr>
              <a:t>Non-contiguous qualifying territory added on north </a:t>
            </a:r>
            <a:br>
              <a:rPr lang="en-US" altLang="en-US" sz="2400" dirty="0">
                <a:latin typeface="+mn-lt"/>
              </a:rPr>
            </a:br>
            <a:r>
              <a:rPr lang="en-US" altLang="en-US" sz="2400" dirty="0">
                <a:latin typeface="+mn-lt"/>
              </a:rPr>
              <a:t>and south</a:t>
            </a:r>
          </a:p>
        </p:txBody>
      </p:sp>
      <p:pic>
        <p:nvPicPr>
          <p:cNvPr id="22532" name="Picture 8">
            <a:extLst>
              <a:ext uri="{FF2B5EF4-FFF2-40B4-BE49-F238E27FC236}">
                <a16:creationId xmlns:a16="http://schemas.microsoft.com/office/drawing/2014/main" id="{4F753172-14E5-4A70-A553-756E8F357201}"/>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865512" y="233362"/>
            <a:ext cx="4691240" cy="6633517"/>
          </a:xfrm>
          <a:noFill/>
        </p:spPr>
      </p:pic>
      <p:sp>
        <p:nvSpPr>
          <p:cNvPr id="22533" name="Oval 10">
            <a:extLst>
              <a:ext uri="{FF2B5EF4-FFF2-40B4-BE49-F238E27FC236}">
                <a16:creationId xmlns:a16="http://schemas.microsoft.com/office/drawing/2014/main" id="{18A11BC2-C84A-4598-B89D-12583653B266}"/>
              </a:ext>
            </a:extLst>
          </p:cNvPr>
          <p:cNvSpPr>
            <a:spLocks noChangeArrowheads="1"/>
          </p:cNvSpPr>
          <p:nvPr/>
        </p:nvSpPr>
        <p:spPr bwMode="auto">
          <a:xfrm>
            <a:off x="8112125" y="504826"/>
            <a:ext cx="1289050" cy="1158875"/>
          </a:xfrm>
          <a:prstGeom prst="ellipse">
            <a:avLst/>
          </a:prstGeom>
          <a:noFill/>
          <a:ln w="3810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2534" name="Oval 12">
            <a:extLst>
              <a:ext uri="{FF2B5EF4-FFF2-40B4-BE49-F238E27FC236}">
                <a16:creationId xmlns:a16="http://schemas.microsoft.com/office/drawing/2014/main" id="{19D2AFA2-86C9-4186-8582-3369F164C7D0}"/>
              </a:ext>
            </a:extLst>
          </p:cNvPr>
          <p:cNvSpPr>
            <a:spLocks noChangeArrowheads="1"/>
          </p:cNvSpPr>
          <p:nvPr/>
        </p:nvSpPr>
        <p:spPr bwMode="auto">
          <a:xfrm>
            <a:off x="7820026" y="4935539"/>
            <a:ext cx="1241425" cy="1125537"/>
          </a:xfrm>
          <a:prstGeom prst="ellipse">
            <a:avLst/>
          </a:prstGeom>
          <a:noFill/>
          <a:ln w="3810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2535" name="Line 13">
            <a:extLst>
              <a:ext uri="{FF2B5EF4-FFF2-40B4-BE49-F238E27FC236}">
                <a16:creationId xmlns:a16="http://schemas.microsoft.com/office/drawing/2014/main" id="{D5A50774-1000-40B8-BBC1-30C71D9DB487}"/>
              </a:ext>
            </a:extLst>
          </p:cNvPr>
          <p:cNvSpPr>
            <a:spLocks noChangeShapeType="1"/>
          </p:cNvSpPr>
          <p:nvPr/>
        </p:nvSpPr>
        <p:spPr bwMode="auto">
          <a:xfrm flipV="1">
            <a:off x="3826933" y="1489076"/>
            <a:ext cx="4343931" cy="1939924"/>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6" name="Line 14">
            <a:extLst>
              <a:ext uri="{FF2B5EF4-FFF2-40B4-BE49-F238E27FC236}">
                <a16:creationId xmlns:a16="http://schemas.microsoft.com/office/drawing/2014/main" id="{8EB3F1D7-56FE-4E83-8C29-D866E02E5D77}"/>
              </a:ext>
            </a:extLst>
          </p:cNvPr>
          <p:cNvSpPr>
            <a:spLocks noChangeShapeType="1"/>
          </p:cNvSpPr>
          <p:nvPr/>
        </p:nvSpPr>
        <p:spPr bwMode="auto">
          <a:xfrm>
            <a:off x="3826933" y="3429000"/>
            <a:ext cx="3905956" cy="1786467"/>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355B522-4D4F-493A-B981-16045EA7AD4C}"/>
              </a:ext>
            </a:extLst>
          </p:cNvPr>
          <p:cNvPicPr>
            <a:picLocks noGrp="1" noChangeAspect="1"/>
          </p:cNvPicPr>
          <p:nvPr>
            <p:ph idx="1"/>
          </p:nvPr>
        </p:nvPicPr>
        <p:blipFill>
          <a:blip r:embed="rId3"/>
          <a:stretch>
            <a:fillRect/>
          </a:stretch>
        </p:blipFill>
        <p:spPr>
          <a:xfrm>
            <a:off x="5592999" y="337810"/>
            <a:ext cx="5434738" cy="6520190"/>
          </a:xfrm>
        </p:spPr>
      </p:pic>
      <p:sp>
        <p:nvSpPr>
          <p:cNvPr id="8" name="Slide Number Placeholder 3">
            <a:extLst>
              <a:ext uri="{FF2B5EF4-FFF2-40B4-BE49-F238E27FC236}">
                <a16:creationId xmlns:a16="http://schemas.microsoft.com/office/drawing/2014/main" id="{1504B74D-E7FE-47D2-9483-1F750025148B}"/>
              </a:ext>
            </a:extLst>
          </p:cNvPr>
          <p:cNvSpPr>
            <a:spLocks noGrp="1"/>
          </p:cNvSpPr>
          <p:nvPr>
            <p:ph type="sldNum" sz="quarter" idx="12"/>
          </p:nvPr>
        </p:nvSpPr>
        <p:spPr>
          <a:xfrm>
            <a:off x="1981200" y="6356351"/>
            <a:ext cx="2133600" cy="365125"/>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fld id="{1C75F43D-3DB8-4C10-B8A3-C5DF626D2BAE}" type="slidenum">
              <a:rPr lang="en-US" altLang="en-US" b="0">
                <a:solidFill>
                  <a:srgbClr val="898989"/>
                </a:solidFill>
              </a:rPr>
              <a:pPr algn="l" eaLnBrk="1" hangingPunct="1"/>
              <a:t>5</a:t>
            </a:fld>
            <a:endParaRPr lang="en-US" altLang="en-US" b="0">
              <a:solidFill>
                <a:srgbClr val="898989"/>
              </a:solidFill>
            </a:endParaRPr>
          </a:p>
        </p:txBody>
      </p:sp>
      <p:sp>
        <p:nvSpPr>
          <p:cNvPr id="22531" name="Rectangle 4">
            <a:extLst>
              <a:ext uri="{FF2B5EF4-FFF2-40B4-BE49-F238E27FC236}">
                <a16:creationId xmlns:a16="http://schemas.microsoft.com/office/drawing/2014/main" id="{5E772CCD-6FC7-46A5-B693-187DF427D11A}"/>
              </a:ext>
            </a:extLst>
          </p:cNvPr>
          <p:cNvSpPr>
            <a:spLocks noGrp="1" noChangeArrowheads="1"/>
          </p:cNvSpPr>
          <p:nvPr>
            <p:ph type="title"/>
          </p:nvPr>
        </p:nvSpPr>
        <p:spPr>
          <a:xfrm>
            <a:off x="342899" y="611188"/>
            <a:ext cx="3687233" cy="4164012"/>
          </a:xfrm>
        </p:spPr>
        <p:txBody>
          <a:bodyPr/>
          <a:lstStyle/>
          <a:p>
            <a:pPr algn="l"/>
            <a:r>
              <a:rPr lang="en-US" altLang="en-US" sz="2800" dirty="0"/>
              <a:t>1950 Census urbanized area delineation: New York-Northeastern New Jersey</a:t>
            </a:r>
            <a:br>
              <a:rPr lang="en-US" altLang="en-US" sz="2800" dirty="0"/>
            </a:br>
            <a:br>
              <a:rPr lang="en-US" altLang="en-US" sz="2800" dirty="0"/>
            </a:br>
            <a:r>
              <a:rPr lang="en-US" altLang="en-US" sz="2400" dirty="0">
                <a:latin typeface="+mn-lt"/>
              </a:rPr>
              <a:t>Non-contiguous qualifying territory</a:t>
            </a:r>
          </a:p>
        </p:txBody>
      </p:sp>
      <p:sp>
        <p:nvSpPr>
          <p:cNvPr id="22533" name="Oval 10">
            <a:extLst>
              <a:ext uri="{FF2B5EF4-FFF2-40B4-BE49-F238E27FC236}">
                <a16:creationId xmlns:a16="http://schemas.microsoft.com/office/drawing/2014/main" id="{18A11BC2-C84A-4598-B89D-12583653B266}"/>
              </a:ext>
            </a:extLst>
          </p:cNvPr>
          <p:cNvSpPr>
            <a:spLocks noChangeArrowheads="1"/>
          </p:cNvSpPr>
          <p:nvPr/>
        </p:nvSpPr>
        <p:spPr bwMode="auto">
          <a:xfrm>
            <a:off x="5800144" y="2270125"/>
            <a:ext cx="1714022" cy="1158875"/>
          </a:xfrm>
          <a:prstGeom prst="ellipse">
            <a:avLst/>
          </a:prstGeom>
          <a:noFill/>
          <a:ln w="3810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2534" name="Oval 12">
            <a:extLst>
              <a:ext uri="{FF2B5EF4-FFF2-40B4-BE49-F238E27FC236}">
                <a16:creationId xmlns:a16="http://schemas.microsoft.com/office/drawing/2014/main" id="{19D2AFA2-86C9-4186-8582-3369F164C7D0}"/>
              </a:ext>
            </a:extLst>
          </p:cNvPr>
          <p:cNvSpPr>
            <a:spLocks noChangeArrowheads="1"/>
          </p:cNvSpPr>
          <p:nvPr/>
        </p:nvSpPr>
        <p:spPr bwMode="auto">
          <a:xfrm>
            <a:off x="5847769" y="4954589"/>
            <a:ext cx="1241425" cy="1125537"/>
          </a:xfrm>
          <a:prstGeom prst="ellipse">
            <a:avLst/>
          </a:prstGeom>
          <a:noFill/>
          <a:ln w="3810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2535" name="Line 13">
            <a:extLst>
              <a:ext uri="{FF2B5EF4-FFF2-40B4-BE49-F238E27FC236}">
                <a16:creationId xmlns:a16="http://schemas.microsoft.com/office/drawing/2014/main" id="{D5A50774-1000-40B8-BBC1-30C71D9DB487}"/>
              </a:ext>
            </a:extLst>
          </p:cNvPr>
          <p:cNvSpPr>
            <a:spLocks noChangeShapeType="1"/>
          </p:cNvSpPr>
          <p:nvPr/>
        </p:nvSpPr>
        <p:spPr bwMode="auto">
          <a:xfrm flipV="1">
            <a:off x="3826934" y="3048000"/>
            <a:ext cx="1766066" cy="3810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6" name="Line 14">
            <a:extLst>
              <a:ext uri="{FF2B5EF4-FFF2-40B4-BE49-F238E27FC236}">
                <a16:creationId xmlns:a16="http://schemas.microsoft.com/office/drawing/2014/main" id="{8EB3F1D7-56FE-4E83-8C29-D866E02E5D77}"/>
              </a:ext>
            </a:extLst>
          </p:cNvPr>
          <p:cNvSpPr>
            <a:spLocks noChangeShapeType="1"/>
          </p:cNvSpPr>
          <p:nvPr/>
        </p:nvSpPr>
        <p:spPr bwMode="auto">
          <a:xfrm>
            <a:off x="3826933" y="3429001"/>
            <a:ext cx="1973210" cy="13462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pic>
        <p:nvPicPr>
          <p:cNvPr id="7" name="Picture 6">
            <a:extLst>
              <a:ext uri="{FF2B5EF4-FFF2-40B4-BE49-F238E27FC236}">
                <a16:creationId xmlns:a16="http://schemas.microsoft.com/office/drawing/2014/main" id="{DBC804FE-B3A9-4A94-8648-1A8E7115EF31}"/>
              </a:ext>
            </a:extLst>
          </p:cNvPr>
          <p:cNvPicPr>
            <a:picLocks noChangeAspect="1"/>
          </p:cNvPicPr>
          <p:nvPr/>
        </p:nvPicPr>
        <p:blipFill>
          <a:blip r:embed="rId4"/>
          <a:stretch>
            <a:fillRect/>
          </a:stretch>
        </p:blipFill>
        <p:spPr>
          <a:xfrm>
            <a:off x="6817932" y="0"/>
            <a:ext cx="4906040" cy="6858000"/>
          </a:xfrm>
          <a:prstGeom prst="rect">
            <a:avLst/>
          </a:prstGeom>
          <a:ln>
            <a:solidFill>
              <a:schemeClr val="tx1"/>
            </a:solidFill>
          </a:ln>
        </p:spPr>
      </p:pic>
    </p:spTree>
    <p:extLst>
      <p:ext uri="{BB962C8B-B14F-4D97-AF65-F5344CB8AC3E}">
        <p14:creationId xmlns:p14="http://schemas.microsoft.com/office/powerpoint/2010/main" val="325470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6A8F16-440F-402D-9603-655AB7A50D48}"/>
              </a:ext>
            </a:extLst>
          </p:cNvPr>
          <p:cNvSpPr>
            <a:spLocks noGrp="1"/>
          </p:cNvSpPr>
          <p:nvPr>
            <p:ph type="sldNum" sz="quarter" idx="12"/>
          </p:nvPr>
        </p:nvSpPr>
        <p:spPr>
          <a:xfrm>
            <a:off x="1981200" y="6356351"/>
            <a:ext cx="2133600" cy="365125"/>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fld id="{DE63C020-D927-4FD4-825D-A8F7394706E8}" type="slidenum">
              <a:rPr lang="en-US" altLang="en-US" b="0">
                <a:solidFill>
                  <a:srgbClr val="898989"/>
                </a:solidFill>
              </a:rPr>
              <a:pPr algn="l" eaLnBrk="1" hangingPunct="1"/>
              <a:t>6</a:t>
            </a:fld>
            <a:endParaRPr lang="en-US" altLang="en-US" b="0">
              <a:solidFill>
                <a:srgbClr val="898989"/>
              </a:solidFill>
            </a:endParaRPr>
          </a:p>
        </p:txBody>
      </p:sp>
      <p:sp>
        <p:nvSpPr>
          <p:cNvPr id="23555" name="Rectangle 2">
            <a:extLst>
              <a:ext uri="{FF2B5EF4-FFF2-40B4-BE49-F238E27FC236}">
                <a16:creationId xmlns:a16="http://schemas.microsoft.com/office/drawing/2014/main" id="{F67A6712-06E3-48B1-8539-6BDBF45FC666}"/>
              </a:ext>
            </a:extLst>
          </p:cNvPr>
          <p:cNvSpPr>
            <a:spLocks noGrp="1" noChangeArrowheads="1"/>
          </p:cNvSpPr>
          <p:nvPr>
            <p:ph type="title"/>
          </p:nvPr>
        </p:nvSpPr>
        <p:spPr>
          <a:xfrm>
            <a:off x="598311" y="407989"/>
            <a:ext cx="9155289" cy="674687"/>
          </a:xfrm>
        </p:spPr>
        <p:txBody>
          <a:bodyPr>
            <a:normAutofit/>
          </a:bodyPr>
          <a:lstStyle/>
          <a:p>
            <a:r>
              <a:rPr lang="en-US" altLang="en-US" sz="2800" dirty="0"/>
              <a:t>Urban Areas:  1960 through 1990</a:t>
            </a:r>
          </a:p>
        </p:txBody>
      </p:sp>
      <p:sp>
        <p:nvSpPr>
          <p:cNvPr id="23556" name="Rectangle 3">
            <a:extLst>
              <a:ext uri="{FF2B5EF4-FFF2-40B4-BE49-F238E27FC236}">
                <a16:creationId xmlns:a16="http://schemas.microsoft.com/office/drawing/2014/main" id="{E3B611E5-2B61-4021-BA83-7028BE5B4543}"/>
              </a:ext>
            </a:extLst>
          </p:cNvPr>
          <p:cNvSpPr>
            <a:spLocks noGrp="1" noChangeArrowheads="1"/>
          </p:cNvSpPr>
          <p:nvPr>
            <p:ph type="body" idx="1"/>
          </p:nvPr>
        </p:nvSpPr>
        <p:spPr>
          <a:xfrm>
            <a:off x="835378" y="1250950"/>
            <a:ext cx="9403644" cy="4324350"/>
          </a:xfrm>
        </p:spPr>
        <p:txBody>
          <a:bodyPr>
            <a:normAutofit/>
          </a:bodyPr>
          <a:lstStyle/>
          <a:p>
            <a:pPr>
              <a:lnSpc>
                <a:spcPct val="90000"/>
              </a:lnSpc>
              <a:buFontTx/>
              <a:buChar char="•"/>
            </a:pPr>
            <a:r>
              <a:rPr lang="en-US" altLang="en-US" sz="2400" dirty="0"/>
              <a:t>Basic concepts and criteria remain unchanged; </a:t>
            </a:r>
          </a:p>
          <a:p>
            <a:pPr>
              <a:lnSpc>
                <a:spcPct val="90000"/>
              </a:lnSpc>
              <a:buFontTx/>
              <a:buChar char="•"/>
            </a:pPr>
            <a:r>
              <a:rPr lang="en-US" altLang="en-US" sz="2400" dirty="0"/>
              <a:t>Interactive, paper map-based delineation.</a:t>
            </a:r>
          </a:p>
          <a:p>
            <a:pPr>
              <a:lnSpc>
                <a:spcPct val="90000"/>
              </a:lnSpc>
              <a:buFontTx/>
              <a:buChar char="•"/>
            </a:pPr>
            <a:r>
              <a:rPr lang="en-US" altLang="en-US" sz="2400" dirty="0"/>
              <a:t>Previous decade’s boundary provided the starting point for delineation.</a:t>
            </a:r>
          </a:p>
          <a:p>
            <a:pPr>
              <a:lnSpc>
                <a:spcPct val="90000"/>
              </a:lnSpc>
              <a:buFontTx/>
              <a:buChar char="•"/>
            </a:pPr>
            <a:r>
              <a:rPr lang="en-US" altLang="en-US" sz="2400" dirty="0"/>
              <a:t>Analysis units are places, enumeration districts and “small enumeration districts.”</a:t>
            </a:r>
          </a:p>
          <a:p>
            <a:pPr>
              <a:lnSpc>
                <a:spcPct val="90000"/>
              </a:lnSpc>
              <a:buFontTx/>
              <a:buChar char="•"/>
            </a:pPr>
            <a:r>
              <a:rPr lang="en-US" altLang="en-US" sz="2400" dirty="0"/>
              <a:t>Central place criteria changes, mainly affecting requirements to initiate delineation (i.e., twin cities totaling 50,000 or more population).</a:t>
            </a:r>
          </a:p>
          <a:p>
            <a:pPr>
              <a:lnSpc>
                <a:spcPct val="90000"/>
              </a:lnSpc>
              <a:buFontTx/>
              <a:buChar char="•"/>
            </a:pPr>
            <a:r>
              <a:rPr lang="en-US" altLang="en-US" sz="2400" dirty="0"/>
              <a:t>Jump concept is implemented as a guideline. Intervening, low-density corridor included in area. </a:t>
            </a:r>
          </a:p>
          <a:p>
            <a:pPr>
              <a:lnSpc>
                <a:spcPct val="90000"/>
              </a:lnSpc>
              <a:buFontTx/>
              <a:buChar char="•"/>
            </a:pPr>
            <a:r>
              <a:rPr lang="en-US" altLang="en-US" sz="2400" dirty="0"/>
              <a:t>1970:  adoption of extended city concept.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20D57B16-945E-4A4C-91E1-65B7641D0A62}"/>
              </a:ext>
            </a:extLst>
          </p:cNvPr>
          <p:cNvSpPr>
            <a:spLocks noGrp="1"/>
          </p:cNvSpPr>
          <p:nvPr>
            <p:ph type="sldNum" sz="quarter" idx="12"/>
          </p:nvPr>
        </p:nvSpPr>
        <p:spPr>
          <a:xfrm>
            <a:off x="1981200" y="6356351"/>
            <a:ext cx="2133600" cy="365125"/>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fld id="{DDA7DE67-9693-4426-8FA7-163AEA1B02D6}" type="slidenum">
              <a:rPr lang="en-US" altLang="en-US" b="0">
                <a:solidFill>
                  <a:srgbClr val="898989"/>
                </a:solidFill>
              </a:rPr>
              <a:pPr algn="l" eaLnBrk="1" hangingPunct="1"/>
              <a:t>7</a:t>
            </a:fld>
            <a:endParaRPr lang="en-US" altLang="en-US" b="0" dirty="0">
              <a:solidFill>
                <a:srgbClr val="898989"/>
              </a:solidFill>
            </a:endParaRPr>
          </a:p>
        </p:txBody>
      </p:sp>
      <p:sp>
        <p:nvSpPr>
          <p:cNvPr id="24579" name="Rectangle 2">
            <a:extLst>
              <a:ext uri="{FF2B5EF4-FFF2-40B4-BE49-F238E27FC236}">
                <a16:creationId xmlns:a16="http://schemas.microsoft.com/office/drawing/2014/main" id="{0BC70537-9713-424A-8170-FF7D1755D686}"/>
              </a:ext>
            </a:extLst>
          </p:cNvPr>
          <p:cNvSpPr>
            <a:spLocks noGrp="1" noChangeArrowheads="1"/>
          </p:cNvSpPr>
          <p:nvPr>
            <p:ph type="title"/>
          </p:nvPr>
        </p:nvSpPr>
        <p:spPr>
          <a:xfrm>
            <a:off x="496711" y="171451"/>
            <a:ext cx="4292777" cy="5813425"/>
          </a:xfrm>
        </p:spPr>
        <p:txBody>
          <a:bodyPr/>
          <a:lstStyle/>
          <a:p>
            <a:pPr algn="l"/>
            <a:r>
              <a:rPr lang="en-US" altLang="en-US" sz="2800" dirty="0"/>
              <a:t>1960 urbanized area delineation: Baltimore, MD</a:t>
            </a:r>
            <a:br>
              <a:rPr lang="en-US" altLang="en-US" sz="2800" dirty="0"/>
            </a:br>
            <a:br>
              <a:rPr lang="en-US" altLang="en-US" sz="2800" dirty="0"/>
            </a:br>
            <a:r>
              <a:rPr lang="en-US" altLang="en-US" sz="2400" dirty="0">
                <a:latin typeface="+mn-lt"/>
              </a:rPr>
              <a:t>Continuous area; that is, low-density “jump corridors” to reach outlying densely settled areas are included in the urbanized area.</a:t>
            </a:r>
            <a:br>
              <a:rPr lang="en-US" altLang="en-US" sz="2400" dirty="0">
                <a:latin typeface="+mn-lt"/>
              </a:rPr>
            </a:br>
            <a:br>
              <a:rPr lang="en-US" altLang="en-US" sz="2400" dirty="0">
                <a:latin typeface="+mn-lt"/>
              </a:rPr>
            </a:br>
            <a:r>
              <a:rPr lang="en-US" altLang="en-US" sz="2400" dirty="0">
                <a:latin typeface="+mn-lt"/>
              </a:rPr>
              <a:t>CDPs defined outside Baltimore city.</a:t>
            </a:r>
          </a:p>
        </p:txBody>
      </p:sp>
      <p:pic>
        <p:nvPicPr>
          <p:cNvPr id="24580" name="Picture 8">
            <a:extLst>
              <a:ext uri="{FF2B5EF4-FFF2-40B4-BE49-F238E27FC236}">
                <a16:creationId xmlns:a16="http://schemas.microsoft.com/office/drawing/2014/main" id="{CEB6B26A-CA2B-4760-A189-FCB57708D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3976" y="82550"/>
            <a:ext cx="5141913" cy="66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1" name="Oval 10">
            <a:extLst>
              <a:ext uri="{FF2B5EF4-FFF2-40B4-BE49-F238E27FC236}">
                <a16:creationId xmlns:a16="http://schemas.microsoft.com/office/drawing/2014/main" id="{4B28A6C4-B7E3-457D-8BF6-1529FF68AA0A}"/>
              </a:ext>
            </a:extLst>
          </p:cNvPr>
          <p:cNvSpPr>
            <a:spLocks noChangeArrowheads="1"/>
          </p:cNvSpPr>
          <p:nvPr/>
        </p:nvSpPr>
        <p:spPr bwMode="auto">
          <a:xfrm>
            <a:off x="7200900" y="1193801"/>
            <a:ext cx="1047750" cy="1038225"/>
          </a:xfrm>
          <a:prstGeom prst="ellipse">
            <a:avLst/>
          </a:prstGeom>
          <a:noFill/>
          <a:ln w="3810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4582" name="Oval 11">
            <a:extLst>
              <a:ext uri="{FF2B5EF4-FFF2-40B4-BE49-F238E27FC236}">
                <a16:creationId xmlns:a16="http://schemas.microsoft.com/office/drawing/2014/main" id="{067580A6-2535-4193-8ADE-3F1BE8C6C745}"/>
              </a:ext>
            </a:extLst>
          </p:cNvPr>
          <p:cNvSpPr>
            <a:spLocks noChangeArrowheads="1"/>
          </p:cNvSpPr>
          <p:nvPr/>
        </p:nvSpPr>
        <p:spPr bwMode="auto">
          <a:xfrm>
            <a:off x="7104064" y="3686176"/>
            <a:ext cx="1000125" cy="944563"/>
          </a:xfrm>
          <a:prstGeom prst="ellipse">
            <a:avLst/>
          </a:prstGeom>
          <a:noFill/>
          <a:ln w="3810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4583" name="Line 13">
            <a:extLst>
              <a:ext uri="{FF2B5EF4-FFF2-40B4-BE49-F238E27FC236}">
                <a16:creationId xmlns:a16="http://schemas.microsoft.com/office/drawing/2014/main" id="{BDEA366E-B6A3-4FAC-943C-B42868F20553}"/>
              </a:ext>
            </a:extLst>
          </p:cNvPr>
          <p:cNvSpPr>
            <a:spLocks noChangeShapeType="1"/>
          </p:cNvSpPr>
          <p:nvPr/>
        </p:nvSpPr>
        <p:spPr bwMode="auto">
          <a:xfrm flipV="1">
            <a:off x="4659314" y="1971676"/>
            <a:ext cx="2541587" cy="1317625"/>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4" name="Line 13">
            <a:extLst>
              <a:ext uri="{FF2B5EF4-FFF2-40B4-BE49-F238E27FC236}">
                <a16:creationId xmlns:a16="http://schemas.microsoft.com/office/drawing/2014/main" id="{34488897-1952-4C31-948C-88F8F5D8CFF0}"/>
              </a:ext>
            </a:extLst>
          </p:cNvPr>
          <p:cNvSpPr>
            <a:spLocks noChangeShapeType="1"/>
          </p:cNvSpPr>
          <p:nvPr/>
        </p:nvSpPr>
        <p:spPr bwMode="auto">
          <a:xfrm>
            <a:off x="4659314" y="3302000"/>
            <a:ext cx="2397125" cy="9017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562835F9-9605-4668-B15D-B46496983D2C}"/>
              </a:ext>
            </a:extLst>
          </p:cNvPr>
          <p:cNvSpPr>
            <a:spLocks noGrp="1"/>
          </p:cNvSpPr>
          <p:nvPr>
            <p:ph type="title"/>
          </p:nvPr>
        </p:nvSpPr>
        <p:spPr>
          <a:xfrm>
            <a:off x="609600" y="274639"/>
            <a:ext cx="9601200" cy="769937"/>
          </a:xfrm>
        </p:spPr>
        <p:txBody>
          <a:bodyPr>
            <a:normAutofit/>
          </a:bodyPr>
          <a:lstStyle/>
          <a:p>
            <a:r>
              <a:rPr lang="en-US" altLang="en-US" sz="2800" dirty="0"/>
              <a:t>Urban Area Criteria Changes, 1960-1990</a:t>
            </a:r>
          </a:p>
        </p:txBody>
      </p:sp>
      <p:sp>
        <p:nvSpPr>
          <p:cNvPr id="25603" name="Slide Number Placeholder 3">
            <a:extLst>
              <a:ext uri="{FF2B5EF4-FFF2-40B4-BE49-F238E27FC236}">
                <a16:creationId xmlns:a16="http://schemas.microsoft.com/office/drawing/2014/main" id="{E5992647-5AC9-489B-A59D-DF357B0EE0D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DB870C9-F1B0-4260-8953-BAE4C8B974EB}" type="slidenum">
              <a:rPr lang="en-US" altLang="en-US"/>
              <a:pPr eaLnBrk="1" hangingPunct="1"/>
              <a:t>8</a:t>
            </a:fld>
            <a:endParaRPr lang="en-US" altLang="en-US"/>
          </a:p>
        </p:txBody>
      </p:sp>
      <p:pic>
        <p:nvPicPr>
          <p:cNvPr id="25604" name="Picture 2">
            <a:extLst>
              <a:ext uri="{FF2B5EF4-FFF2-40B4-BE49-F238E27FC236}">
                <a16:creationId xmlns:a16="http://schemas.microsoft.com/office/drawing/2014/main" id="{51DD457B-CC3A-4599-AAF0-F9D70CB6E1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350" y="1044576"/>
            <a:ext cx="3292475" cy="41306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3">
            <a:extLst>
              <a:ext uri="{FF2B5EF4-FFF2-40B4-BE49-F238E27FC236}">
                <a16:creationId xmlns:a16="http://schemas.microsoft.com/office/drawing/2014/main" id="{A8CA8B39-0351-4804-B5C5-9ACF7B5C0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6234" y="1044575"/>
            <a:ext cx="3649663" cy="4624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6" name="TextBox 4">
            <a:extLst>
              <a:ext uri="{FF2B5EF4-FFF2-40B4-BE49-F238E27FC236}">
                <a16:creationId xmlns:a16="http://schemas.microsoft.com/office/drawing/2014/main" id="{CF85146D-2E90-456F-9737-8E7FB370095E}"/>
              </a:ext>
            </a:extLst>
          </p:cNvPr>
          <p:cNvSpPr txBox="1">
            <a:spLocks noChangeArrowheads="1"/>
          </p:cNvSpPr>
          <p:nvPr/>
        </p:nvSpPr>
        <p:spPr bwMode="auto">
          <a:xfrm>
            <a:off x="1524350" y="5207001"/>
            <a:ext cx="3676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mn-lt"/>
              </a:rPr>
              <a:t>1960 Census:  Twin central cities totaling 50,000 or more persons. </a:t>
            </a:r>
          </a:p>
        </p:txBody>
      </p:sp>
      <p:sp>
        <p:nvSpPr>
          <p:cNvPr id="25607" name="TextBox 5">
            <a:extLst>
              <a:ext uri="{FF2B5EF4-FFF2-40B4-BE49-F238E27FC236}">
                <a16:creationId xmlns:a16="http://schemas.microsoft.com/office/drawing/2014/main" id="{ABB145AC-49A0-4FFC-9C8F-24E0475DD1C9}"/>
              </a:ext>
            </a:extLst>
          </p:cNvPr>
          <p:cNvSpPr txBox="1">
            <a:spLocks noChangeArrowheads="1"/>
          </p:cNvSpPr>
          <p:nvPr/>
        </p:nvSpPr>
        <p:spPr bwMode="auto">
          <a:xfrm>
            <a:off x="6413855" y="5770563"/>
            <a:ext cx="4160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mn-lt"/>
              </a:rPr>
              <a:t>1970 Census: “Extended cities” split between urban and rural components.</a:t>
            </a:r>
          </a:p>
        </p:txBody>
      </p:sp>
      <p:sp>
        <p:nvSpPr>
          <p:cNvPr id="25608" name="TextBox 7">
            <a:extLst>
              <a:ext uri="{FF2B5EF4-FFF2-40B4-BE49-F238E27FC236}">
                <a16:creationId xmlns:a16="http://schemas.microsoft.com/office/drawing/2014/main" id="{83E850CE-C365-4017-8CDF-467C59D1D219}"/>
              </a:ext>
            </a:extLst>
          </p:cNvPr>
          <p:cNvSpPr txBox="1">
            <a:spLocks noChangeArrowheads="1"/>
          </p:cNvSpPr>
          <p:nvPr/>
        </p:nvSpPr>
        <p:spPr bwMode="auto">
          <a:xfrm>
            <a:off x="6458309" y="1363663"/>
            <a:ext cx="2149475" cy="646112"/>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Rural portions of Oklahoma City</a:t>
            </a:r>
          </a:p>
        </p:txBody>
      </p:sp>
      <p:cxnSp>
        <p:nvCxnSpPr>
          <p:cNvPr id="10" name="Straight Arrow Connector 9">
            <a:extLst>
              <a:ext uri="{FF2B5EF4-FFF2-40B4-BE49-F238E27FC236}">
                <a16:creationId xmlns:a16="http://schemas.microsoft.com/office/drawing/2014/main" id="{DEFF8115-1F64-48DD-8503-202BD1FDE7F1}"/>
              </a:ext>
            </a:extLst>
          </p:cNvPr>
          <p:cNvCxnSpPr/>
          <p:nvPr/>
        </p:nvCxnSpPr>
        <p:spPr>
          <a:xfrm>
            <a:off x="7533046" y="2009775"/>
            <a:ext cx="519112" cy="13477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E49FD8E-654D-46EE-8ED4-9E8E31B35997}"/>
              </a:ext>
            </a:extLst>
          </p:cNvPr>
          <p:cNvCxnSpPr>
            <a:stCxn id="25608" idx="2"/>
          </p:cNvCxnSpPr>
          <p:nvPr/>
        </p:nvCxnSpPr>
        <p:spPr>
          <a:xfrm>
            <a:off x="7533047" y="2009775"/>
            <a:ext cx="1385887" cy="198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7512" y="261261"/>
            <a:ext cx="10707189" cy="547624"/>
          </a:xfrm>
        </p:spPr>
        <p:txBody>
          <a:bodyPr/>
          <a:lstStyle/>
          <a:p>
            <a:r>
              <a:rPr lang="en-US" sz="2800" b="0" dirty="0">
                <a:latin typeface="Calibri" panose="020F0502020204030204" pitchFamily="34" charset="0"/>
              </a:rPr>
              <a:t>Census Bureau Urban Areas: 2010 Definition</a:t>
            </a:r>
          </a:p>
        </p:txBody>
      </p:sp>
      <p:sp>
        <p:nvSpPr>
          <p:cNvPr id="7" name="Content Placeholder 2">
            <a:extLst>
              <a:ext uri="{FF2B5EF4-FFF2-40B4-BE49-F238E27FC236}">
                <a16:creationId xmlns:a16="http://schemas.microsoft.com/office/drawing/2014/main" id="{3CF5CB52-3E66-40E7-9065-611642BA4BC0}"/>
              </a:ext>
            </a:extLst>
          </p:cNvPr>
          <p:cNvSpPr txBox="1">
            <a:spLocks/>
          </p:cNvSpPr>
          <p:nvPr/>
        </p:nvSpPr>
        <p:spPr>
          <a:xfrm>
            <a:off x="278523" y="859113"/>
            <a:ext cx="5879293" cy="25879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000" dirty="0">
                <a:latin typeface="Calibri" panose="020F0502020204030204" pitchFamily="34" charset="0"/>
                <a:cs typeface="Arial" charset="0"/>
              </a:rPr>
              <a:t>Urbanized areas: 50,000 or more population.</a:t>
            </a:r>
          </a:p>
          <a:p>
            <a:r>
              <a:rPr lang="en-US" altLang="en-US" sz="2000" dirty="0">
                <a:latin typeface="Calibri" panose="020F0502020204030204" pitchFamily="34" charset="0"/>
                <a:cs typeface="Arial" charset="0"/>
              </a:rPr>
              <a:t>Urban clusters: at least 2,500 and less than 50,000 population.</a:t>
            </a:r>
          </a:p>
          <a:p>
            <a:r>
              <a:rPr lang="en-US" altLang="en-US" sz="2000" dirty="0">
                <a:latin typeface="Calibri" panose="020F0502020204030204" pitchFamily="34" charset="0"/>
                <a:cs typeface="Arial" charset="0"/>
              </a:rPr>
              <a:t>Defined primarily based on population density measured at the census tract and census block levels.</a:t>
            </a:r>
          </a:p>
          <a:p>
            <a:pPr lvl="1"/>
            <a:r>
              <a:rPr lang="en-US" altLang="en-US" sz="1700" dirty="0">
                <a:latin typeface="Calibri" panose="020F0502020204030204" pitchFamily="34" charset="0"/>
                <a:cs typeface="Arial" charset="0"/>
              </a:rPr>
              <a:t>Initial urban core: at least 1,000 per square mile </a:t>
            </a:r>
          </a:p>
          <a:p>
            <a:pPr lvl="1"/>
            <a:r>
              <a:rPr lang="en-US" altLang="en-US" sz="1700" dirty="0">
                <a:latin typeface="Calibri" panose="020F0502020204030204" pitchFamily="34" charset="0"/>
                <a:cs typeface="Arial" charset="0"/>
              </a:rPr>
              <a:t>Remainder of urban area: at least 500 per square mile</a:t>
            </a:r>
          </a:p>
        </p:txBody>
      </p:sp>
      <p:pic>
        <p:nvPicPr>
          <p:cNvPr id="9" name="Picture 3" descr="C:\Ua\Figures\DistributionUrbanAreas2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7817" y="1090613"/>
            <a:ext cx="5752355" cy="434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4294967295"/>
          </p:nvPr>
        </p:nvSpPr>
        <p:spPr>
          <a:xfrm>
            <a:off x="321469" y="6192041"/>
            <a:ext cx="616260" cy="365125"/>
          </a:xfrm>
        </p:spPr>
        <p:txBody>
          <a:bodyPr/>
          <a:lstStyle/>
          <a:p>
            <a:fld id="{7268A5C4-149D-4D66-BABE-E6DD2BE69C90}" type="slidenum">
              <a:rPr lang="en-US" smtClean="0"/>
              <a:t>9</a:t>
            </a:fld>
            <a:endParaRPr lang="en-US"/>
          </a:p>
        </p:txBody>
      </p:sp>
      <p:sp>
        <p:nvSpPr>
          <p:cNvPr id="11" name="Slide Number Placeholder 1">
            <a:extLst>
              <a:ext uri="{FF2B5EF4-FFF2-40B4-BE49-F238E27FC236}">
                <a16:creationId xmlns:a16="http://schemas.microsoft.com/office/drawing/2014/main" id="{06D61BD8-93A2-40E9-ADCF-7B007B87572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68A5C4-149D-4D66-BABE-E6DD2BE69C90}" type="slidenum">
              <a:rPr lang="en-US" smtClean="0"/>
              <a:pPr/>
              <a:t>9</a:t>
            </a:fld>
            <a:endParaRPr lang="en-US" dirty="0"/>
          </a:p>
        </p:txBody>
      </p:sp>
      <p:sp>
        <p:nvSpPr>
          <p:cNvPr id="2" name="TextBox 1">
            <a:extLst>
              <a:ext uri="{FF2B5EF4-FFF2-40B4-BE49-F238E27FC236}">
                <a16:creationId xmlns:a16="http://schemas.microsoft.com/office/drawing/2014/main" id="{69323684-0849-493E-A642-DA0C00111470}"/>
              </a:ext>
            </a:extLst>
          </p:cNvPr>
          <p:cNvSpPr txBox="1"/>
          <p:nvPr/>
        </p:nvSpPr>
        <p:spPr>
          <a:xfrm>
            <a:off x="6376147" y="5617686"/>
            <a:ext cx="5534025" cy="738664"/>
          </a:xfrm>
          <a:prstGeom prst="rect">
            <a:avLst/>
          </a:prstGeom>
          <a:noFill/>
        </p:spPr>
        <p:txBody>
          <a:bodyPr wrap="square" rtlCol="0">
            <a:spAutoFit/>
          </a:bodyPr>
          <a:lstStyle/>
          <a:p>
            <a:r>
              <a:rPr lang="en-US" sz="1400" dirty="0"/>
              <a:t>*2020 ACS estimates for urban areas are based on urban area boundaries defined in 2010 and do not account for new urbanization that occurred outside those boundaries between 2010 and 2020.</a:t>
            </a:r>
          </a:p>
        </p:txBody>
      </p:sp>
      <p:graphicFrame>
        <p:nvGraphicFramePr>
          <p:cNvPr id="12" name="Table 11">
            <a:extLst>
              <a:ext uri="{FF2B5EF4-FFF2-40B4-BE49-F238E27FC236}">
                <a16:creationId xmlns:a16="http://schemas.microsoft.com/office/drawing/2014/main" id="{49884E9E-AE0E-4755-B148-7C60A6090AB3}"/>
              </a:ext>
            </a:extLst>
          </p:cNvPr>
          <p:cNvGraphicFramePr>
            <a:graphicFrameLocks noGrp="1"/>
          </p:cNvGraphicFramePr>
          <p:nvPr>
            <p:extLst>
              <p:ext uri="{D42A27DB-BD31-4B8C-83A1-F6EECF244321}">
                <p14:modId xmlns:p14="http://schemas.microsoft.com/office/powerpoint/2010/main" val="3315761523"/>
              </p:ext>
            </p:extLst>
          </p:nvPr>
        </p:nvGraphicFramePr>
        <p:xfrm>
          <a:off x="477529" y="3602030"/>
          <a:ext cx="5578302" cy="1859392"/>
        </p:xfrm>
        <a:graphic>
          <a:graphicData uri="http://schemas.openxmlformats.org/drawingml/2006/table">
            <a:tbl>
              <a:tblPr firstRow="1" bandRow="1">
                <a:tableStyleId>{5C22544A-7EE6-4342-B048-85BDC9FD1C3A}</a:tableStyleId>
              </a:tblPr>
              <a:tblGrid>
                <a:gridCol w="1589589">
                  <a:extLst>
                    <a:ext uri="{9D8B030D-6E8A-4147-A177-3AD203B41FA5}">
                      <a16:colId xmlns:a16="http://schemas.microsoft.com/office/drawing/2014/main" val="3708485854"/>
                    </a:ext>
                  </a:extLst>
                </a:gridCol>
                <a:gridCol w="1204064">
                  <a:extLst>
                    <a:ext uri="{9D8B030D-6E8A-4147-A177-3AD203B41FA5}">
                      <a16:colId xmlns:a16="http://schemas.microsoft.com/office/drawing/2014/main" val="4104395644"/>
                    </a:ext>
                  </a:extLst>
                </a:gridCol>
                <a:gridCol w="848863">
                  <a:extLst>
                    <a:ext uri="{9D8B030D-6E8A-4147-A177-3AD203B41FA5}">
                      <a16:colId xmlns:a16="http://schemas.microsoft.com/office/drawing/2014/main" val="186139929"/>
                    </a:ext>
                  </a:extLst>
                </a:gridCol>
                <a:gridCol w="1151968">
                  <a:extLst>
                    <a:ext uri="{9D8B030D-6E8A-4147-A177-3AD203B41FA5}">
                      <a16:colId xmlns:a16="http://schemas.microsoft.com/office/drawing/2014/main" val="4226016744"/>
                    </a:ext>
                  </a:extLst>
                </a:gridCol>
                <a:gridCol w="783818">
                  <a:extLst>
                    <a:ext uri="{9D8B030D-6E8A-4147-A177-3AD203B41FA5}">
                      <a16:colId xmlns:a16="http://schemas.microsoft.com/office/drawing/2014/main" val="1271977087"/>
                    </a:ext>
                  </a:extLst>
                </a:gridCol>
              </a:tblGrid>
              <a:tr h="530605">
                <a:tc>
                  <a:txBody>
                    <a:bodyPr/>
                    <a:lstStyle/>
                    <a:p>
                      <a:endParaRPr lang="en-US" sz="1400" dirty="0">
                        <a:latin typeface="Calibri" panose="020F0502020204030204" pitchFamily="34" charset="0"/>
                      </a:endParaRPr>
                    </a:p>
                  </a:txBody>
                  <a:tcPr marT="45734" marB="45734"/>
                </a:tc>
                <a:tc>
                  <a:txBody>
                    <a:bodyPr/>
                    <a:lstStyle/>
                    <a:p>
                      <a:pPr algn="ctr"/>
                      <a:r>
                        <a:rPr lang="en-US" sz="1400" dirty="0"/>
                        <a:t>2010 Census Population</a:t>
                      </a:r>
                    </a:p>
                  </a:txBody>
                  <a:tcPr marT="45734" marB="45734" anchor="b"/>
                </a:tc>
                <a:tc>
                  <a:txBody>
                    <a:bodyPr/>
                    <a:lstStyle/>
                    <a:p>
                      <a:pPr algn="ctr"/>
                      <a:r>
                        <a:rPr lang="en-US" sz="1400" dirty="0"/>
                        <a:t>2010 Percent</a:t>
                      </a:r>
                    </a:p>
                  </a:txBody>
                  <a:tcPr marT="45734" marB="45734" anchor="b"/>
                </a:tc>
                <a:tc>
                  <a:txBody>
                    <a:bodyPr/>
                    <a:lstStyle/>
                    <a:p>
                      <a:pPr algn="ctr"/>
                      <a:r>
                        <a:rPr lang="en-US" sz="1400" dirty="0"/>
                        <a:t>2020 ACS 5-year Population Estimates*</a:t>
                      </a:r>
                    </a:p>
                  </a:txBody>
                  <a:tcPr marT="45734" marB="45734" anchor="b"/>
                </a:tc>
                <a:tc>
                  <a:txBody>
                    <a:bodyPr/>
                    <a:lstStyle/>
                    <a:p>
                      <a:pPr algn="ctr"/>
                      <a:r>
                        <a:rPr lang="en-US" sz="1400" dirty="0"/>
                        <a:t>2020 Percent</a:t>
                      </a:r>
                    </a:p>
                  </a:txBody>
                  <a:tcPr marT="45734" marB="45734" anchor="b"/>
                </a:tc>
                <a:extLst>
                  <a:ext uri="{0D108BD9-81ED-4DB2-BD59-A6C34878D82A}">
                    <a16:rowId xmlns:a16="http://schemas.microsoft.com/office/drawing/2014/main" val="2887703101"/>
                  </a:ext>
                </a:extLst>
              </a:tr>
              <a:tr h="303213">
                <a:tc>
                  <a:txBody>
                    <a:bodyPr/>
                    <a:lstStyle/>
                    <a:p>
                      <a:r>
                        <a:rPr lang="en-US" sz="1400" b="0" dirty="0">
                          <a:latin typeface="Calibri" panose="020F0502020204030204" pitchFamily="34" charset="0"/>
                        </a:rPr>
                        <a:t>Total </a:t>
                      </a:r>
                    </a:p>
                  </a:txBody>
                  <a:tcPr marT="45734" marB="45734"/>
                </a:tc>
                <a:tc>
                  <a:txBody>
                    <a:bodyPr/>
                    <a:lstStyle/>
                    <a:p>
                      <a:pPr algn="r"/>
                      <a:r>
                        <a:rPr lang="en-US" sz="1400" dirty="0"/>
                        <a:t>308,745,538</a:t>
                      </a:r>
                    </a:p>
                  </a:txBody>
                  <a:tcPr marT="45734" marB="45734" anchor="b"/>
                </a:tc>
                <a:tc>
                  <a:txBody>
                    <a:bodyPr/>
                    <a:lstStyle/>
                    <a:p>
                      <a:pPr algn="r"/>
                      <a:r>
                        <a:rPr lang="en-US" sz="1400" dirty="0"/>
                        <a:t>100.0</a:t>
                      </a:r>
                    </a:p>
                  </a:txBody>
                  <a:tcPr marT="45734" marB="45734" anchor="b"/>
                </a:tc>
                <a:tc>
                  <a:txBody>
                    <a:bodyPr/>
                    <a:lstStyle/>
                    <a:p>
                      <a:pPr algn="r"/>
                      <a:r>
                        <a:rPr lang="en-US" sz="1400" dirty="0"/>
                        <a:t>326,569,308</a:t>
                      </a:r>
                    </a:p>
                  </a:txBody>
                  <a:tcPr marT="45734" marB="45734" anchor="b"/>
                </a:tc>
                <a:tc>
                  <a:txBody>
                    <a:bodyPr/>
                    <a:lstStyle/>
                    <a:p>
                      <a:pPr algn="r"/>
                      <a:r>
                        <a:rPr lang="en-US" sz="1400" dirty="0"/>
                        <a:t>100.00</a:t>
                      </a:r>
                    </a:p>
                  </a:txBody>
                  <a:tcPr marT="45734" marB="45734" anchor="b"/>
                </a:tc>
                <a:extLst>
                  <a:ext uri="{0D108BD9-81ED-4DB2-BD59-A6C34878D82A}">
                    <a16:rowId xmlns:a16="http://schemas.microsoft.com/office/drawing/2014/main" val="361652613"/>
                  </a:ext>
                </a:extLst>
              </a:tr>
              <a:tr h="303213">
                <a:tc>
                  <a:txBody>
                    <a:bodyPr/>
                    <a:lstStyle/>
                    <a:p>
                      <a:r>
                        <a:rPr lang="en-US" sz="1400" dirty="0">
                          <a:latin typeface="Calibri" panose="020F0502020204030204" pitchFamily="34" charset="0"/>
                        </a:rPr>
                        <a:t>Urban</a:t>
                      </a:r>
                      <a:endParaRPr lang="en-US" sz="1400" b="1" dirty="0">
                        <a:latin typeface="Calibri" panose="020F0502020204030204" pitchFamily="34" charset="0"/>
                      </a:endParaRPr>
                    </a:p>
                  </a:txBody>
                  <a:tcPr marT="45734" marB="45734"/>
                </a:tc>
                <a:tc>
                  <a:txBody>
                    <a:bodyPr/>
                    <a:lstStyle/>
                    <a:p>
                      <a:pPr algn="r"/>
                      <a:r>
                        <a:rPr lang="en-US" sz="1400" dirty="0"/>
                        <a:t>249,253,271</a:t>
                      </a:r>
                    </a:p>
                  </a:txBody>
                  <a:tcPr marT="45734" marB="45734" anchor="b"/>
                </a:tc>
                <a:tc>
                  <a:txBody>
                    <a:bodyPr/>
                    <a:lstStyle/>
                    <a:p>
                      <a:pPr algn="r"/>
                      <a:r>
                        <a:rPr lang="en-US" sz="1400" dirty="0"/>
                        <a:t>80.7</a:t>
                      </a:r>
                    </a:p>
                  </a:txBody>
                  <a:tcPr marT="45734" marB="45734" anchor="b"/>
                </a:tc>
                <a:tc>
                  <a:txBody>
                    <a:bodyPr/>
                    <a:lstStyle/>
                    <a:p>
                      <a:pPr algn="r"/>
                      <a:r>
                        <a:rPr lang="en-US" sz="1400" dirty="0"/>
                        <a:t>263,366,402</a:t>
                      </a:r>
                    </a:p>
                  </a:txBody>
                  <a:tcPr marT="45734" marB="45734" anchor="b"/>
                </a:tc>
                <a:tc>
                  <a:txBody>
                    <a:bodyPr/>
                    <a:lstStyle/>
                    <a:p>
                      <a:pPr algn="r"/>
                      <a:r>
                        <a:rPr lang="en-US" sz="1400" dirty="0"/>
                        <a:t>80.7</a:t>
                      </a:r>
                    </a:p>
                  </a:txBody>
                  <a:tcPr marT="45734" marB="45734" anchor="b"/>
                </a:tc>
                <a:extLst>
                  <a:ext uri="{0D108BD9-81ED-4DB2-BD59-A6C34878D82A}">
                    <a16:rowId xmlns:a16="http://schemas.microsoft.com/office/drawing/2014/main" val="3145386763"/>
                  </a:ext>
                </a:extLst>
              </a:tr>
              <a:tr h="303213">
                <a:tc>
                  <a:txBody>
                    <a:bodyPr/>
                    <a:lstStyle/>
                    <a:p>
                      <a:r>
                        <a:rPr lang="en-US" sz="1400" dirty="0">
                          <a:latin typeface="Calibri" panose="020F0502020204030204" pitchFamily="34" charset="0"/>
                        </a:rPr>
                        <a:t>Rural</a:t>
                      </a:r>
                      <a:endParaRPr lang="en-US" sz="1400" b="1" dirty="0">
                        <a:latin typeface="Calibri" panose="020F0502020204030204" pitchFamily="34" charset="0"/>
                      </a:endParaRPr>
                    </a:p>
                  </a:txBody>
                  <a:tcPr marT="45734" marB="45734"/>
                </a:tc>
                <a:tc>
                  <a:txBody>
                    <a:bodyPr/>
                    <a:lstStyle/>
                    <a:p>
                      <a:pPr algn="r"/>
                      <a:r>
                        <a:rPr lang="en-US" sz="1400" dirty="0"/>
                        <a:t>59,492,267</a:t>
                      </a:r>
                    </a:p>
                  </a:txBody>
                  <a:tcPr marT="45734" marB="45734" anchor="b"/>
                </a:tc>
                <a:tc>
                  <a:txBody>
                    <a:bodyPr/>
                    <a:lstStyle/>
                    <a:p>
                      <a:pPr algn="r"/>
                      <a:r>
                        <a:rPr lang="en-US" sz="1400" dirty="0"/>
                        <a:t>19.3</a:t>
                      </a:r>
                    </a:p>
                  </a:txBody>
                  <a:tcPr marT="45734" marB="45734" anchor="b"/>
                </a:tc>
                <a:tc>
                  <a:txBody>
                    <a:bodyPr/>
                    <a:lstStyle/>
                    <a:p>
                      <a:pPr algn="r"/>
                      <a:r>
                        <a:rPr lang="en-US" sz="1400" dirty="0"/>
                        <a:t> 63,202,906</a:t>
                      </a:r>
                    </a:p>
                  </a:txBody>
                  <a:tcPr marT="45734" marB="45734" anchor="b"/>
                </a:tc>
                <a:tc>
                  <a:txBody>
                    <a:bodyPr/>
                    <a:lstStyle/>
                    <a:p>
                      <a:pPr algn="r"/>
                      <a:r>
                        <a:rPr lang="en-US" sz="1400" dirty="0"/>
                        <a:t>19.3</a:t>
                      </a:r>
                    </a:p>
                  </a:txBody>
                  <a:tcPr marT="45734" marB="45734" anchor="b"/>
                </a:tc>
                <a:extLst>
                  <a:ext uri="{0D108BD9-81ED-4DB2-BD59-A6C34878D82A}">
                    <a16:rowId xmlns:a16="http://schemas.microsoft.com/office/drawing/2014/main" val="2262433829"/>
                  </a:ext>
                </a:extLst>
              </a:tr>
            </a:tbl>
          </a:graphicData>
        </a:graphic>
      </p:graphicFrame>
      <p:sp>
        <p:nvSpPr>
          <p:cNvPr id="13" name="TextBox 12">
            <a:extLst>
              <a:ext uri="{FF2B5EF4-FFF2-40B4-BE49-F238E27FC236}">
                <a16:creationId xmlns:a16="http://schemas.microsoft.com/office/drawing/2014/main" id="{94FE03A3-56A8-461B-9F5E-A111561D6E93}"/>
              </a:ext>
            </a:extLst>
          </p:cNvPr>
          <p:cNvSpPr txBox="1"/>
          <p:nvPr/>
        </p:nvSpPr>
        <p:spPr>
          <a:xfrm>
            <a:off x="2207992" y="6356350"/>
            <a:ext cx="3869585" cy="307777"/>
          </a:xfrm>
          <a:prstGeom prst="rect">
            <a:avLst/>
          </a:prstGeom>
          <a:noFill/>
        </p:spPr>
        <p:txBody>
          <a:bodyPr wrap="none" rtlCol="0">
            <a:spAutoFit/>
          </a:bodyPr>
          <a:lstStyle/>
          <a:p>
            <a:r>
              <a:rPr lang="en-US" sz="1400" dirty="0"/>
              <a:t>Sources: 2010 Census; 2016-2020 ACS 5-year data.</a:t>
            </a:r>
          </a:p>
        </p:txBody>
      </p:sp>
    </p:spTree>
    <p:extLst>
      <p:ext uri="{BB962C8B-B14F-4D97-AF65-F5344CB8AC3E}">
        <p14:creationId xmlns:p14="http://schemas.microsoft.com/office/powerpoint/2010/main" val="2116919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Standard Template Document Labeling Version 11-25-2019" id="{2B29FCDE-9991-402A-BF7C-68A845CABF27}" vid="{4C5D4FD4-241C-44A8-88F4-A8E870F593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FE28DCF60A55469A767A693C98DF30" ma:contentTypeVersion="11" ma:contentTypeDescription="Create a new document." ma:contentTypeScope="" ma:versionID="fd15eec54e9a16b88682b5772339e0fc">
  <xsd:schema xmlns:xsd="http://www.w3.org/2001/XMLSchema" xmlns:xs="http://www.w3.org/2001/XMLSchema" xmlns:p="http://schemas.microsoft.com/office/2006/metadata/properties" xmlns:ns3="caecc2cd-c125-47bb-b7d8-61f5602bf9df" xmlns:ns4="f42af4b1-c551-450a-9f89-76df0847d194" targetNamespace="http://schemas.microsoft.com/office/2006/metadata/properties" ma:root="true" ma:fieldsID="b9f4a88b264629eea6c93697b8a79db7" ns3:_="" ns4:_="">
    <xsd:import namespace="caecc2cd-c125-47bb-b7d8-61f5602bf9df"/>
    <xsd:import namespace="f42af4b1-c551-450a-9f89-76df0847d19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ecc2cd-c125-47bb-b7d8-61f5602bf9d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2af4b1-c551-450a-9f89-76df0847d19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ABB135-AD88-424B-A70F-93719B4573DA}">
  <ds:schemaRefs>
    <ds:schemaRef ds:uri="http://schemas.microsoft.com/sharepoint/v3/contenttype/forms"/>
  </ds:schemaRefs>
</ds:datastoreItem>
</file>

<file path=customXml/itemProps2.xml><?xml version="1.0" encoding="utf-8"?>
<ds:datastoreItem xmlns:ds="http://schemas.openxmlformats.org/officeDocument/2006/customXml" ds:itemID="{C29D7FDE-784D-4DEC-B49C-6F84CF51374D}">
  <ds:schemaRefs>
    <ds:schemaRef ds:uri="http://purl.org/dc/terms/"/>
    <ds:schemaRef ds:uri="http://schemas.microsoft.com/office/2006/documentManagement/types"/>
    <ds:schemaRef ds:uri="http://www.w3.org/XML/1998/namespace"/>
    <ds:schemaRef ds:uri="http://schemas.microsoft.com/office/infopath/2007/PartnerControls"/>
    <ds:schemaRef ds:uri="http://purl.org/dc/elements/1.1/"/>
    <ds:schemaRef ds:uri="f42af4b1-c551-450a-9f89-76df0847d194"/>
    <ds:schemaRef ds:uri="http://schemas.microsoft.com/office/2006/metadata/properties"/>
    <ds:schemaRef ds:uri="http://schemas.openxmlformats.org/package/2006/metadata/core-properties"/>
    <ds:schemaRef ds:uri="caecc2cd-c125-47bb-b7d8-61f5602bf9df"/>
    <ds:schemaRef ds:uri="http://purl.org/dc/dcmitype/"/>
  </ds:schemaRefs>
</ds:datastoreItem>
</file>

<file path=customXml/itemProps3.xml><?xml version="1.0" encoding="utf-8"?>
<ds:datastoreItem xmlns:ds="http://schemas.openxmlformats.org/officeDocument/2006/customXml" ds:itemID="{4D92B14D-EDFD-4FDD-92C0-0DF7EDA55E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ecc2cd-c125-47bb-b7d8-61f5602bf9df"/>
    <ds:schemaRef ds:uri="f42af4b1-c551-450a-9f89-76df0847d1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 Standard Template Document Labeling Version 11-25-2019</Template>
  <TotalTime>1664</TotalTime>
  <Words>2327</Words>
  <Application>Microsoft Office PowerPoint</Application>
  <PresentationFormat>Widescreen</PresentationFormat>
  <Paragraphs>271</Paragraphs>
  <Slides>28</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Tahoma</vt:lpstr>
      <vt:lpstr>Times New Roman</vt:lpstr>
      <vt:lpstr>Wingdings</vt:lpstr>
      <vt:lpstr>Office Theme</vt:lpstr>
      <vt:lpstr>Census Bureau’s Urban and Rural Classification and Overview of 2020 Urban Area Criteria</vt:lpstr>
      <vt:lpstr>Introduction</vt:lpstr>
      <vt:lpstr>Census Bureau Urban Area Classification:  1950 Census</vt:lpstr>
      <vt:lpstr>1950 Census urbanized area delineation:  Baltimore, MD  Non-contiguous qualifying territory added on north  and south</vt:lpstr>
      <vt:lpstr>1950 Census urbanized area delineation: New York-Northeastern New Jersey  Non-contiguous qualifying territory</vt:lpstr>
      <vt:lpstr>Urban Areas:  1960 through 1990</vt:lpstr>
      <vt:lpstr>1960 urbanized area delineation: Baltimore, MD  Continuous area; that is, low-density “jump corridors” to reach outlying densely settled areas are included in the urbanized area.  CDPs defined outside Baltimore city.</vt:lpstr>
      <vt:lpstr>Urban Area Criteria Changes, 1960-1990</vt:lpstr>
      <vt:lpstr>Census Bureau Urban Areas: 2010 Definition</vt:lpstr>
      <vt:lpstr>New Jersey Urban Areas:  2010 Definition</vt:lpstr>
      <vt:lpstr>PowerPoint Presentation</vt:lpstr>
      <vt:lpstr>Key Changes to Urban Area Criteria</vt:lpstr>
      <vt:lpstr>Change to Thresholds for Qualifying as an Urban Area</vt:lpstr>
      <vt:lpstr>What is the minimum population size for an entity to be considered urban? Different federal agencies use different thresholds. </vt:lpstr>
      <vt:lpstr>Why 2,500 persons?</vt:lpstr>
      <vt:lpstr>All other changes to criteria and population distribution aside, the change to the minimum threshold will result in an increase in rural population.</vt:lpstr>
      <vt:lpstr>All other changes to criteria and population distribution aside, the change to the minimum threshold will result in an increase in rural population.</vt:lpstr>
      <vt:lpstr>Urban areas that had 2010 Census populations of 2,500 up to 9,999, as a category, lost population between 2010 and 2020. All other size categories experienced population increases.</vt:lpstr>
      <vt:lpstr>PowerPoint Presentation</vt:lpstr>
      <vt:lpstr>Use of housing unit density at the census block-level provides the ability to update urban area boundaries between censuses. </vt:lpstr>
      <vt:lpstr>No Longer Distinguish Between Types of Urban Areas</vt:lpstr>
      <vt:lpstr>Urban areas with populations just above or just below the 50,000-person threshold do not differ substantially in terms of economic activity, as measured by numbers of firms and retail sales.</vt:lpstr>
      <vt:lpstr>Change to Jump Distance and Inclusion of Intervening Low-Density Territory</vt:lpstr>
      <vt:lpstr>By not including hop and jump corridors, low-density areas with typically rural land uses will not be included in the urban area, resulting in a more accurate delineation.</vt:lpstr>
      <vt:lpstr>Splitting Urban Agglomerations</vt:lpstr>
      <vt:lpstr>PowerPoint Presentation</vt:lpstr>
      <vt:lpstr>For more information:</vt:lpstr>
      <vt:lpstr>PowerPoint Presentation</vt:lpstr>
    </vt:vector>
  </TitlesOfParts>
  <Company>Bureau of the Census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and Rural in the United States</dc:title>
  <dc:creator>Michael R Ratcliffe (CENSUS/GEO FED)</dc:creator>
  <cp:lastModifiedBy>Michael R Ratcliffe (CENSUS/GEO FED)</cp:lastModifiedBy>
  <cp:revision>208</cp:revision>
  <dcterms:created xsi:type="dcterms:W3CDTF">2021-03-23T20:46:09Z</dcterms:created>
  <dcterms:modified xsi:type="dcterms:W3CDTF">2022-09-20T14:42:40Z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0x01010019FE28DCF60A55469A767A693C98DF30</vt:lpwstr>
  </property>
</Properties>
</file>